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3">
  <p:sldMasterIdLst>
    <p:sldMasterId id="2147483689" r:id="rId1"/>
  </p:sldMasterIdLst>
  <p:sldIdLst>
    <p:sldId id="256" r:id="rId2"/>
    <p:sldId id="330" r:id="rId3"/>
    <p:sldId id="320" r:id="rId4"/>
    <p:sldId id="331" r:id="rId5"/>
    <p:sldId id="257" r:id="rId6"/>
    <p:sldId id="338" r:id="rId7"/>
    <p:sldId id="335" r:id="rId8"/>
    <p:sldId id="336" r:id="rId9"/>
    <p:sldId id="337" r:id="rId10"/>
    <p:sldId id="333" r:id="rId11"/>
    <p:sldId id="259" r:id="rId12"/>
    <p:sldId id="260" r:id="rId13"/>
    <p:sldId id="261" r:id="rId14"/>
    <p:sldId id="329" r:id="rId15"/>
    <p:sldId id="262" r:id="rId16"/>
    <p:sldId id="263" r:id="rId17"/>
    <p:sldId id="265" r:id="rId18"/>
    <p:sldId id="324" r:id="rId19"/>
    <p:sldId id="325" r:id="rId20"/>
    <p:sldId id="326" r:id="rId21"/>
    <p:sldId id="327" r:id="rId22"/>
    <p:sldId id="339" r:id="rId23"/>
    <p:sldId id="316" r:id="rId24"/>
    <p:sldId id="321" r:id="rId25"/>
    <p:sldId id="319" r:id="rId26"/>
    <p:sldId id="323" r:id="rId2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113" d="100"/>
          <a:sy n="113" d="100"/>
        </p:scale>
        <p:origin x="3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3E1BBB-09BA-4C9B-BE25-6DD64A3C953B}" type="datetimeFigureOut">
              <a:rPr lang="fa-IR" smtClean="0"/>
              <a:t>11/07/1445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385215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3E1BBB-09BA-4C9B-BE25-6DD64A3C953B}" type="datetimeFigureOut">
              <a:rPr lang="fa-IR" smtClean="0"/>
              <a:t>11/07/1445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278201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3E1BBB-09BA-4C9B-BE25-6DD64A3C953B}" type="datetimeFigureOut">
              <a:rPr lang="fa-IR" smtClean="0"/>
              <a:t>11/07/1445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01D743-7DE8-4BE8-9DF5-AF964BF972BA}"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40878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3E1BBB-09BA-4C9B-BE25-6DD64A3C953B}" type="datetimeFigureOut">
              <a:rPr lang="fa-IR" smtClean="0"/>
              <a:t>11/07/1445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1225876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3E1BBB-09BA-4C9B-BE25-6DD64A3C953B}" type="datetimeFigureOut">
              <a:rPr lang="fa-IR" smtClean="0"/>
              <a:t>11/07/1445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01D743-7DE8-4BE8-9DF5-AF964BF972BA}"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7109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3E1BBB-09BA-4C9B-BE25-6DD64A3C953B}" type="datetimeFigureOut">
              <a:rPr lang="fa-IR" smtClean="0"/>
              <a:t>11/07/1445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1866354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3E1BBB-09BA-4C9B-BE25-6DD64A3C953B}" type="datetimeFigureOut">
              <a:rPr lang="fa-IR" smtClean="0"/>
              <a:t>11/07/1445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4035507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3E1BBB-09BA-4C9B-BE25-6DD64A3C953B}" type="datetimeFigureOut">
              <a:rPr lang="fa-IR" smtClean="0"/>
              <a:t>11/07/1445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379865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3E1BBB-09BA-4C9B-BE25-6DD64A3C953B}" type="datetimeFigureOut">
              <a:rPr lang="fa-IR" smtClean="0"/>
              <a:t>11/07/1445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3428136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3E1BBB-09BA-4C9B-BE25-6DD64A3C953B}" type="datetimeFigureOut">
              <a:rPr lang="fa-IR" smtClean="0"/>
              <a:t>11/07/1445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3615575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E1BBB-09BA-4C9B-BE25-6DD64A3C953B}" type="datetimeFigureOut">
              <a:rPr lang="fa-IR" smtClean="0"/>
              <a:t>11/07/1445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286272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3E1BBB-09BA-4C9B-BE25-6DD64A3C953B}" type="datetimeFigureOut">
              <a:rPr lang="fa-IR" smtClean="0"/>
              <a:t>11/07/1445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1242785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3E1BBB-09BA-4C9B-BE25-6DD64A3C953B}" type="datetimeFigureOut">
              <a:rPr lang="fa-IR" smtClean="0"/>
              <a:t>11/07/1445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234145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E1BBB-09BA-4C9B-BE25-6DD64A3C953B}" type="datetimeFigureOut">
              <a:rPr lang="fa-IR" smtClean="0"/>
              <a:t>11/07/1445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1662557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3E1BBB-09BA-4C9B-BE25-6DD64A3C953B}" type="datetimeFigureOut">
              <a:rPr lang="fa-IR" smtClean="0"/>
              <a:t>11/07/1445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18838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3E1BBB-09BA-4C9B-BE25-6DD64A3C953B}" type="datetimeFigureOut">
              <a:rPr lang="fa-IR" smtClean="0"/>
              <a:t>11/07/1445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901D743-7DE8-4BE8-9DF5-AF964BF972BA}" type="slidenum">
              <a:rPr lang="fa-IR" smtClean="0"/>
              <a:t>‹#›</a:t>
            </a:fld>
            <a:endParaRPr lang="fa-IR"/>
          </a:p>
        </p:txBody>
      </p:sp>
    </p:spTree>
    <p:extLst>
      <p:ext uri="{BB962C8B-B14F-4D97-AF65-F5344CB8AC3E}">
        <p14:creationId xmlns:p14="http://schemas.microsoft.com/office/powerpoint/2010/main" val="428878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3E1BBB-09BA-4C9B-BE25-6DD64A3C953B}" type="datetimeFigureOut">
              <a:rPr lang="fa-IR" smtClean="0"/>
              <a:t>11/07/1445</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901D743-7DE8-4BE8-9DF5-AF964BF972BA}" type="slidenum">
              <a:rPr lang="fa-IR" smtClean="0"/>
              <a:t>‹#›</a:t>
            </a:fld>
            <a:endParaRPr lang="fa-IR"/>
          </a:p>
        </p:txBody>
      </p:sp>
    </p:spTree>
    <p:extLst>
      <p:ext uri="{BB962C8B-B14F-4D97-AF65-F5344CB8AC3E}">
        <p14:creationId xmlns:p14="http://schemas.microsoft.com/office/powerpoint/2010/main" val="344288547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1655" y="1241915"/>
            <a:ext cx="9790176" cy="5078313"/>
          </a:xfrm>
          <a:prstGeom prst="rect">
            <a:avLst/>
          </a:prstGeom>
          <a:noFill/>
        </p:spPr>
        <p:txBody>
          <a:bodyPr wrap="square" rtlCol="1">
            <a:spAutoFit/>
          </a:bodyPr>
          <a:lstStyle/>
          <a:p>
            <a:pPr algn="ctr"/>
            <a:endParaRPr lang="fa-IR" sz="4800" dirty="0">
              <a:cs typeface="B Titr" panose="00000700000000000000" pitchFamily="2" charset="-78"/>
            </a:endParaRPr>
          </a:p>
          <a:p>
            <a:pPr algn="ctr"/>
            <a:endParaRPr lang="fa-IR" sz="4800" dirty="0">
              <a:cs typeface="B Titr" panose="00000700000000000000" pitchFamily="2" charset="-78"/>
            </a:endParaRPr>
          </a:p>
          <a:p>
            <a:pPr algn="ctr"/>
            <a:r>
              <a:rPr lang="fa-IR" sz="4800" dirty="0">
                <a:cs typeface="B Titr" panose="00000700000000000000" pitchFamily="2" charset="-78"/>
              </a:rPr>
              <a:t>به نام یگانه مهندس هستی</a:t>
            </a:r>
          </a:p>
          <a:p>
            <a:pPr algn="ctr"/>
            <a:endParaRPr lang="fa-IR" sz="2800" dirty="0">
              <a:cs typeface="B Titr" panose="00000700000000000000" pitchFamily="2" charset="-78"/>
            </a:endParaRPr>
          </a:p>
          <a:p>
            <a:pPr algn="ctr"/>
            <a:r>
              <a:rPr lang="fa-IR" sz="2800" dirty="0">
                <a:cs typeface="B Titr" panose="00000700000000000000" pitchFamily="2" charset="-78"/>
              </a:rPr>
              <a:t>	</a:t>
            </a:r>
          </a:p>
          <a:p>
            <a:pPr algn="ctr"/>
            <a:endParaRPr lang="fa-IR" sz="3200" dirty="0">
              <a:cs typeface="B Titr" panose="00000700000000000000" pitchFamily="2" charset="-78"/>
            </a:endParaRPr>
          </a:p>
          <a:p>
            <a:pPr algn="ctr"/>
            <a:endParaRPr lang="fa-IR" sz="2800" dirty="0">
              <a:cs typeface="B Titr" panose="00000700000000000000" pitchFamily="2" charset="-78"/>
            </a:endParaRPr>
          </a:p>
          <a:p>
            <a:pPr algn="ctr"/>
            <a:r>
              <a:rPr lang="fa-IR" sz="3200" dirty="0">
                <a:cs typeface="B Titr" panose="00000700000000000000" pitchFamily="2" charset="-78"/>
              </a:rPr>
              <a:t> </a:t>
            </a:r>
          </a:p>
          <a:p>
            <a:pPr algn="ctr"/>
            <a:endParaRPr lang="fa-IR" sz="3200" dirty="0">
              <a:cs typeface="B Titr" panose="00000700000000000000" pitchFamily="2" charset="-78"/>
            </a:endParaRPr>
          </a:p>
        </p:txBody>
      </p:sp>
    </p:spTree>
    <p:extLst>
      <p:ext uri="{BB962C8B-B14F-4D97-AF65-F5344CB8AC3E}">
        <p14:creationId xmlns:p14="http://schemas.microsoft.com/office/powerpoint/2010/main" val="1182423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9CD7BD-1A96-46A5-8AC5-2A844E8013D4}"/>
              </a:ext>
            </a:extLst>
          </p:cNvPr>
          <p:cNvSpPr>
            <a:spLocks noGrp="1"/>
          </p:cNvSpPr>
          <p:nvPr>
            <p:ph idx="1"/>
          </p:nvPr>
        </p:nvSpPr>
        <p:spPr>
          <a:xfrm>
            <a:off x="695088" y="457200"/>
            <a:ext cx="8584835" cy="5610795"/>
          </a:xfrm>
        </p:spPr>
        <p:txBody>
          <a:bodyPr/>
          <a:lstStyle/>
          <a:p>
            <a:pPr marL="0" indent="0">
              <a:buNone/>
            </a:pPr>
            <a:r>
              <a:rPr lang="fa-IR" sz="3200" dirty="0">
                <a:cs typeface="B Titr" panose="00000700000000000000" pitchFamily="2" charset="-78"/>
              </a:rPr>
              <a:t>2-خدمات و اجرای قرارهای کارشناسی هیأتی  </a:t>
            </a:r>
          </a:p>
          <a:p>
            <a:pPr marL="0" indent="0">
              <a:buNone/>
            </a:pPr>
            <a:br>
              <a:rPr lang="en-US" sz="2000" dirty="0">
                <a:ln w="6350">
                  <a:solidFill>
                    <a:schemeClr val="bg1"/>
                  </a:solidFill>
                </a:ln>
                <a:solidFill>
                  <a:sysClr val="windowText" lastClr="000000"/>
                </a:solidFill>
                <a:effectLst/>
                <a:cs typeface="B Titr" pitchFamily="2" charset="-78"/>
              </a:rPr>
            </a:br>
            <a:br>
              <a:rPr lang="en-US" sz="800" dirty="0">
                <a:ln w="6350">
                  <a:solidFill>
                    <a:schemeClr val="tx1"/>
                  </a:solidFill>
                </a:ln>
                <a:solidFill>
                  <a:schemeClr val="tx1"/>
                </a:solidFill>
                <a:effectLst/>
                <a:cs typeface="B Nazanin" pitchFamily="2" charset="-78"/>
              </a:rPr>
            </a:br>
            <a:r>
              <a:rPr lang="fa-IR" sz="800" dirty="0">
                <a:ln w="6350">
                  <a:solidFill>
                    <a:schemeClr val="tx1"/>
                  </a:solidFill>
                </a:ln>
                <a:solidFill>
                  <a:schemeClr val="tx1"/>
                </a:solidFill>
                <a:effectLst/>
                <a:cs typeface="B Nazanin" pitchFamily="2" charset="-78"/>
              </a:rPr>
              <a:t>     </a:t>
            </a:r>
            <a:r>
              <a:rPr lang="fa-IR" sz="2400" b="1" dirty="0">
                <a:ln w="6350">
                  <a:solidFill>
                    <a:schemeClr val="tx1"/>
                  </a:solidFill>
                </a:ln>
                <a:solidFill>
                  <a:schemeClr val="tx1"/>
                </a:solidFill>
                <a:cs typeface="B Nazanin" pitchFamily="2" charset="-78"/>
              </a:rPr>
              <a:t>-</a:t>
            </a:r>
            <a:r>
              <a:rPr lang="fa-IR" sz="2400" dirty="0">
                <a:ln w="6350">
                  <a:solidFill>
                    <a:schemeClr val="tx1"/>
                  </a:solidFill>
                </a:ln>
                <a:solidFill>
                  <a:schemeClr val="tx1"/>
                </a:solidFill>
                <a:effectLst/>
                <a:cs typeface="B Nazanin" pitchFamily="2" charset="-78"/>
              </a:rPr>
              <a:t>   تشکیل جلسات لازم برای بررسی ، تبادل نظر ، تکمیل </a:t>
            </a:r>
            <a:r>
              <a:rPr lang="fa-IR" sz="2400" dirty="0">
                <a:ln w="6350">
                  <a:solidFill>
                    <a:schemeClr val="tx1"/>
                  </a:solidFill>
                </a:ln>
                <a:solidFill>
                  <a:schemeClr val="tx1"/>
                </a:solidFill>
                <a:cs typeface="B Nazanin" pitchFamily="2" charset="-78"/>
              </a:rPr>
              <a:t>اطلاعات </a:t>
            </a:r>
            <a:br>
              <a:rPr lang="en-US" sz="2400" dirty="0">
                <a:ln w="6350">
                  <a:solidFill>
                    <a:schemeClr val="tx1"/>
                  </a:solidFill>
                </a:ln>
                <a:solidFill>
                  <a:schemeClr val="tx1"/>
                </a:solidFill>
                <a:cs typeface="B Nazanin" pitchFamily="2" charset="-78"/>
              </a:rPr>
            </a:br>
            <a:r>
              <a:rPr lang="fa-IR" sz="2400" dirty="0">
                <a:ln w="6350">
                  <a:solidFill>
                    <a:schemeClr val="tx1"/>
                  </a:solidFill>
                </a:ln>
                <a:solidFill>
                  <a:schemeClr val="tx1"/>
                </a:solidFill>
                <a:cs typeface="B Nazanin" pitchFamily="2" charset="-78"/>
              </a:rPr>
              <a:t>   -  انجام مشورت های لازم با کارشناسان بدوی و استماع نظرات </a:t>
            </a:r>
            <a:br>
              <a:rPr lang="en-US" sz="2400" dirty="0">
                <a:ln w="6350">
                  <a:solidFill>
                    <a:schemeClr val="tx1"/>
                  </a:solidFill>
                </a:ln>
                <a:solidFill>
                  <a:schemeClr val="tx1"/>
                </a:solidFill>
                <a:cs typeface="B Nazanin" pitchFamily="2" charset="-78"/>
              </a:rPr>
            </a:br>
            <a:r>
              <a:rPr lang="fa-IR" sz="2400" dirty="0">
                <a:ln w="6350">
                  <a:solidFill>
                    <a:schemeClr val="tx1"/>
                  </a:solidFill>
                </a:ln>
                <a:solidFill>
                  <a:schemeClr val="tx1"/>
                </a:solidFill>
                <a:cs typeface="B Nazanin" pitchFamily="2" charset="-78"/>
              </a:rPr>
              <a:t>  - تهیه یک گزارش جامع ، مستدل ، صریح ، موجه با متن متقن </a:t>
            </a:r>
            <a:br>
              <a:rPr lang="en-US" sz="2400" dirty="0">
                <a:ln w="6350">
                  <a:solidFill>
                    <a:schemeClr val="tx1"/>
                  </a:solidFill>
                </a:ln>
                <a:solidFill>
                  <a:schemeClr val="tx1"/>
                </a:solidFill>
                <a:cs typeface="B Nazanin" pitchFamily="2" charset="-78"/>
              </a:rPr>
            </a:br>
            <a:r>
              <a:rPr lang="fa-IR" sz="2400" dirty="0">
                <a:ln w="6350">
                  <a:solidFill>
                    <a:schemeClr val="tx1"/>
                  </a:solidFill>
                </a:ln>
                <a:solidFill>
                  <a:schemeClr val="tx1"/>
                </a:solidFill>
                <a:cs typeface="B Nazanin" pitchFamily="2" charset="-78"/>
              </a:rPr>
              <a:t>   - فرم هیات کارشناسی متحدالشکل هیأت با مهر و امضاء همه اعضا </a:t>
            </a:r>
            <a:br>
              <a:rPr lang="en-US" sz="2400" dirty="0">
                <a:ln w="6350">
                  <a:solidFill>
                    <a:schemeClr val="tx1"/>
                  </a:solidFill>
                </a:ln>
                <a:solidFill>
                  <a:schemeClr val="tx1"/>
                </a:solidFill>
                <a:cs typeface="B Nazanin" pitchFamily="2" charset="-78"/>
              </a:rPr>
            </a:br>
            <a:r>
              <a:rPr lang="fa-IR" sz="2400" dirty="0">
                <a:ln w="6350">
                  <a:solidFill>
                    <a:schemeClr val="tx1"/>
                  </a:solidFill>
                </a:ln>
                <a:solidFill>
                  <a:schemeClr val="tx1"/>
                </a:solidFill>
                <a:cs typeface="B Nazanin" pitchFamily="2" charset="-78"/>
              </a:rPr>
              <a:t>  - تهیه گزارش انفرادی بنا بر ضرورت و عدم توافق جمع </a:t>
            </a:r>
            <a:br>
              <a:rPr lang="en-US" sz="2400" dirty="0">
                <a:ln w="6350">
                  <a:solidFill>
                    <a:schemeClr val="tx1"/>
                  </a:solidFill>
                </a:ln>
                <a:solidFill>
                  <a:schemeClr val="tx1"/>
                </a:solidFill>
                <a:cs typeface="B Nazanin" pitchFamily="2" charset="-78"/>
              </a:rPr>
            </a:br>
            <a:r>
              <a:rPr lang="fa-IR" sz="2400" dirty="0">
                <a:ln w="6350">
                  <a:solidFill>
                    <a:schemeClr val="tx1"/>
                  </a:solidFill>
                </a:ln>
                <a:solidFill>
                  <a:schemeClr val="tx1"/>
                </a:solidFill>
                <a:cs typeface="B Nazanin" pitchFamily="2" charset="-78"/>
              </a:rPr>
              <a:t>  -  یکنواختی نقش کارشناسان منتخب طرفین و مرضی الطرفین </a:t>
            </a:r>
            <a:br>
              <a:rPr lang="en-US" sz="2400" dirty="0">
                <a:ln w="6350">
                  <a:solidFill>
                    <a:schemeClr val="tx1"/>
                  </a:solidFill>
                </a:ln>
                <a:solidFill>
                  <a:schemeClr val="tx1"/>
                </a:solidFill>
                <a:cs typeface="B Nazanin" pitchFamily="2" charset="-78"/>
              </a:rPr>
            </a:br>
            <a:r>
              <a:rPr lang="fa-IR" sz="2400" dirty="0">
                <a:ln w="6350">
                  <a:solidFill>
                    <a:schemeClr val="tx1"/>
                  </a:solidFill>
                </a:ln>
                <a:solidFill>
                  <a:schemeClr val="tx1"/>
                </a:solidFill>
                <a:cs typeface="B Nazanin" pitchFamily="2" charset="-78"/>
              </a:rPr>
              <a:t>   - یکنواختی نقش کارشناسان کانون ومرکزامورمشاوران و کارشناسان قوه قضائیه </a:t>
            </a:r>
            <a:endParaRPr lang="en-US" dirty="0"/>
          </a:p>
        </p:txBody>
      </p:sp>
    </p:spTree>
    <p:extLst>
      <p:ext uri="{BB962C8B-B14F-4D97-AF65-F5344CB8AC3E}">
        <p14:creationId xmlns:p14="http://schemas.microsoft.com/office/powerpoint/2010/main" val="1759615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273" y="222423"/>
            <a:ext cx="9001956" cy="5818940"/>
          </a:xfrm>
        </p:spPr>
        <p:txBody>
          <a:bodyPr/>
          <a:lstStyle/>
          <a:p>
            <a:pPr marL="0" indent="0">
              <a:buNone/>
            </a:pPr>
            <a:r>
              <a:rPr lang="fa-IR" sz="3200" b="1" dirty="0">
                <a:cs typeface="B Titr" panose="00000700000000000000" pitchFamily="2" charset="-78"/>
              </a:rPr>
              <a:t> </a:t>
            </a:r>
            <a:r>
              <a:rPr lang="fa-IR" sz="3200" dirty="0">
                <a:cs typeface="B Titr" panose="00000700000000000000" pitchFamily="2" charset="-78"/>
              </a:rPr>
              <a:t>3- نقش </a:t>
            </a:r>
            <a:r>
              <a:rPr lang="ar-SA" sz="3200" dirty="0">
                <a:cs typeface="B Titr" panose="00000700000000000000" pitchFamily="2" charset="-78"/>
              </a:rPr>
              <a:t>هیأت مدیره </a:t>
            </a:r>
            <a:r>
              <a:rPr lang="fa-IR" sz="3200" dirty="0">
                <a:cs typeface="B Titr" panose="00000700000000000000" pitchFamily="2" charset="-78"/>
              </a:rPr>
              <a:t>و هیات رییسه گروه های </a:t>
            </a:r>
            <a:r>
              <a:rPr lang="ar-SA" sz="3200" dirty="0">
                <a:cs typeface="B Titr" panose="00000700000000000000" pitchFamily="2" charset="-78"/>
              </a:rPr>
              <a:t>کانون</a:t>
            </a:r>
            <a:endParaRPr lang="fa-IR" sz="3200" dirty="0">
              <a:cs typeface="B Titr" panose="00000700000000000000" pitchFamily="2" charset="-78"/>
            </a:endParaRPr>
          </a:p>
          <a:p>
            <a:pPr marL="0" indent="0">
              <a:buNone/>
            </a:pPr>
            <a:endParaRPr lang="en-US" sz="3200" dirty="0">
              <a:cs typeface="B Titr" panose="00000700000000000000" pitchFamily="2" charset="-78"/>
            </a:endParaRPr>
          </a:p>
          <a:p>
            <a:pPr marL="0" marR="0" indent="457200" algn="justLow" rtl="1">
              <a:spcBef>
                <a:spcPts val="0"/>
              </a:spcBef>
              <a:spcAft>
                <a:spcPts val="0"/>
              </a:spcAft>
            </a:pPr>
            <a:r>
              <a:rPr lang="ar-SA" sz="1800" b="1" dirty="0">
                <a:effectLst/>
                <a:latin typeface="Times New Roman" panose="02020603050405020304" pitchFamily="18" charset="0"/>
                <a:ea typeface="Times New Roman" panose="02020603050405020304" pitchFamily="18" charset="0"/>
                <a:cs typeface="B Yagut" panose="00000400000000000000" pitchFamily="2" charset="-78"/>
              </a:rPr>
              <a:t>کانون کارشناسان رسمی دادگستری دارای گروه های تخصصی مختلف است که اگر این</a:t>
            </a:r>
            <a:br>
              <a:rPr lang="en-US" sz="1800" b="1" dirty="0">
                <a:effectLst/>
                <a:latin typeface="Times New Roman" panose="02020603050405020304" pitchFamily="18" charset="0"/>
                <a:ea typeface="Times New Roman" panose="02020603050405020304" pitchFamily="18" charset="0"/>
                <a:cs typeface="B Yagut" panose="00000400000000000000" pitchFamily="2" charset="-78"/>
              </a:rPr>
            </a:br>
            <a:r>
              <a:rPr lang="ar-SA" sz="1800" b="1" dirty="0">
                <a:effectLst/>
                <a:latin typeface="Times New Roman" panose="02020603050405020304" pitchFamily="18" charset="0"/>
                <a:ea typeface="Times New Roman" panose="02020603050405020304" pitchFamily="18" charset="0"/>
                <a:cs typeface="B Yagut" panose="00000400000000000000" pitchFamily="2" charset="-78"/>
              </a:rPr>
              <a:t> گروه ها در درون خود خوب عمل کنند، اعضای گروه قادر خواهند بود در انجام  کارهای کارشناسی که بوسیله دادگاهها یا سایر اشخاص حقوقی و حقیقی به آنها ارجاع می شود با تصمیم گیری های هوشمند و خلاق به اهداف مورد نظر که اظهار نظر کارشناسی منصفانه و مطلوب است نائل شوند. </a:t>
            </a:r>
            <a:endParaRPr lang="fa-IR" sz="18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indent="457200" algn="justLow" rtl="1">
              <a:spcBef>
                <a:spcPts val="0"/>
              </a:spcBef>
              <a:spcAft>
                <a:spcPts val="0"/>
              </a:spcAft>
            </a:pPr>
            <a:endParaRPr lang="fa-IR" sz="18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indent="457200" algn="justLow" rtl="1">
              <a:spcBef>
                <a:spcPts val="0"/>
              </a:spcBef>
              <a:spcAft>
                <a:spcPts val="0"/>
              </a:spcAft>
            </a:pPr>
            <a:r>
              <a:rPr lang="fa-IR" b="1" dirty="0">
                <a:latin typeface="Times New Roman" panose="02020603050405020304" pitchFamily="18" charset="0"/>
                <a:ea typeface="Times New Roman" panose="02020603050405020304" pitchFamily="18" charset="0"/>
                <a:cs typeface="B Yagut" panose="00000400000000000000" pitchFamily="2" charset="-78"/>
              </a:rPr>
              <a:t>همچنین </a:t>
            </a:r>
            <a:r>
              <a:rPr lang="ar-SA" sz="1800" b="1" dirty="0">
                <a:effectLst/>
                <a:latin typeface="Times New Roman" panose="02020603050405020304" pitchFamily="18" charset="0"/>
                <a:ea typeface="Times New Roman" panose="02020603050405020304" pitchFamily="18" charset="0"/>
                <a:cs typeface="B Yagut" panose="00000400000000000000" pitchFamily="2" charset="-78"/>
              </a:rPr>
              <a:t>گروه های مختلف کارشناسی کانون نیز باید در کلیه ابعاد بیرونی که در ارتباط با یکدیگر هستند نیز درست عمل کنند یعنی هر گروه باید حمایت کننده سایر گروه ها در خدمت به کانون </a:t>
            </a: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و تفکیک دقیق و شفاف صلاحیت ها ی کارشناسی مرتبط با گروه خود  و رعایت ان </a:t>
            </a:r>
            <a:r>
              <a:rPr lang="ar-SA" sz="1800" b="1" dirty="0">
                <a:effectLst/>
                <a:latin typeface="Times New Roman" panose="02020603050405020304" pitchFamily="18" charset="0"/>
                <a:ea typeface="Times New Roman" panose="02020603050405020304" pitchFamily="18" charset="0"/>
                <a:cs typeface="B Yagut" panose="00000400000000000000" pitchFamily="2" charset="-78"/>
              </a:rPr>
              <a:t>به عنوان یک کل از یک سیستم باشد. </a:t>
            </a:r>
            <a:endParaRPr lang="fa-IR" sz="18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indent="457200" algn="justLow" rtl="1">
              <a:spcBef>
                <a:spcPts val="0"/>
              </a:spcBef>
              <a:spcAft>
                <a:spcPts val="0"/>
              </a:spcAft>
            </a:pPr>
            <a:endParaRPr lang="en-US" sz="1800" b="1" dirty="0">
              <a:effectLst/>
              <a:latin typeface="Times New Roman" panose="02020603050405020304" pitchFamily="18" charset="0"/>
              <a:ea typeface="Times New Roman" panose="02020603050405020304" pitchFamily="18" charset="0"/>
              <a:cs typeface="Mitra"/>
            </a:endParaRPr>
          </a:p>
          <a:p>
            <a:pPr marL="0" marR="0" indent="457200" algn="justLow" rtl="1">
              <a:spcBef>
                <a:spcPts val="0"/>
              </a:spcBef>
              <a:spcAft>
                <a:spcPts val="0"/>
              </a:spcAft>
            </a:pPr>
            <a:r>
              <a:rPr lang="ar-SA" sz="1800" b="1" dirty="0">
                <a:effectLst/>
                <a:latin typeface="Times New Roman" panose="02020603050405020304" pitchFamily="18" charset="0"/>
                <a:ea typeface="Times New Roman" panose="02020603050405020304" pitchFamily="18" charset="0"/>
                <a:cs typeface="B Yagut" panose="00000400000000000000" pitchFamily="2" charset="-78"/>
              </a:rPr>
              <a:t>یکی از مسئولیت های هیأت مدیره کانون، کمک به گروه های کارشناسی در انجام خوب وظایف درونی و بیرون</a:t>
            </a: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سازمانی </a:t>
            </a:r>
            <a:r>
              <a:rPr lang="ar-SA" sz="1800" b="1" dirty="0">
                <a:effectLst/>
                <a:latin typeface="Times New Roman" panose="02020603050405020304" pitchFamily="18" charset="0"/>
                <a:ea typeface="Times New Roman" panose="02020603050405020304" pitchFamily="18" charset="0"/>
                <a:cs typeface="B Yagut" panose="00000400000000000000" pitchFamily="2" charset="-78"/>
              </a:rPr>
              <a:t> خود است. </a:t>
            </a:r>
            <a:endParaRPr lang="fa-IR" sz="18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indent="0" algn="justLow" rtl="1">
              <a:spcBef>
                <a:spcPts val="0"/>
              </a:spcBef>
              <a:spcAft>
                <a:spcPts val="0"/>
              </a:spcAft>
              <a:buNone/>
            </a:pPr>
            <a:endParaRPr lang="fa-IR" sz="18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indent="457200" algn="justLow">
              <a:spcBef>
                <a:spcPts val="0"/>
              </a:spcBef>
            </a:pPr>
            <a:r>
              <a:rPr lang="ar-SA" b="1" dirty="0">
                <a:latin typeface="Times New Roman" panose="02020603050405020304" pitchFamily="18" charset="0"/>
                <a:ea typeface="Times New Roman" panose="02020603050405020304" pitchFamily="18" charset="0"/>
                <a:cs typeface="B Yagut" panose="00000400000000000000" pitchFamily="2" charset="-78"/>
              </a:rPr>
              <a:t>یکی از مسئولیت های هیأت </a:t>
            </a:r>
            <a:r>
              <a:rPr lang="fa-IR" b="1" dirty="0">
                <a:latin typeface="Times New Roman" panose="02020603050405020304" pitchFamily="18" charset="0"/>
                <a:ea typeface="Times New Roman" panose="02020603050405020304" pitchFamily="18" charset="0"/>
                <a:cs typeface="B Yagut" panose="00000400000000000000" pitchFamily="2" charset="-78"/>
              </a:rPr>
              <a:t>رییسه گروه های </a:t>
            </a:r>
            <a:r>
              <a:rPr lang="ar-SA" b="1" dirty="0">
                <a:latin typeface="Times New Roman" panose="02020603050405020304" pitchFamily="18" charset="0"/>
                <a:ea typeface="Times New Roman" panose="02020603050405020304" pitchFamily="18" charset="0"/>
                <a:cs typeface="B Yagut" panose="00000400000000000000" pitchFamily="2" charset="-78"/>
              </a:rPr>
              <a:t> کانون، کمک به </a:t>
            </a:r>
            <a:r>
              <a:rPr lang="fa-IR" b="1" dirty="0">
                <a:latin typeface="Times New Roman" panose="02020603050405020304" pitchFamily="18" charset="0"/>
                <a:ea typeface="Times New Roman" panose="02020603050405020304" pitchFamily="18" charset="0"/>
                <a:cs typeface="B Yagut" panose="00000400000000000000" pitchFamily="2" charset="-78"/>
              </a:rPr>
              <a:t>کارشناسان و هیات های </a:t>
            </a:r>
            <a:r>
              <a:rPr lang="ar-SA" b="1" dirty="0">
                <a:latin typeface="Times New Roman" panose="02020603050405020304" pitchFamily="18" charset="0"/>
                <a:ea typeface="Times New Roman" panose="02020603050405020304" pitchFamily="18" charset="0"/>
                <a:cs typeface="B Yagut" panose="00000400000000000000" pitchFamily="2" charset="-78"/>
              </a:rPr>
              <a:t>کارشناسی در انجام خوب وظایف </a:t>
            </a:r>
            <a:r>
              <a:rPr lang="fa-IR" b="1" dirty="0">
                <a:latin typeface="Times New Roman" panose="02020603050405020304" pitchFamily="18" charset="0"/>
                <a:ea typeface="Times New Roman" panose="02020603050405020304" pitchFamily="18" charset="0"/>
                <a:cs typeface="B Yagut" panose="00000400000000000000" pitchFamily="2" charset="-78"/>
              </a:rPr>
              <a:t>انها</a:t>
            </a:r>
            <a:r>
              <a:rPr lang="ar-SA" b="1" dirty="0">
                <a:latin typeface="Times New Roman" panose="02020603050405020304" pitchFamily="18" charset="0"/>
                <a:ea typeface="Times New Roman" panose="02020603050405020304" pitchFamily="18" charset="0"/>
                <a:cs typeface="B Yagut" panose="00000400000000000000" pitchFamily="2" charset="-78"/>
              </a:rPr>
              <a:t> است. </a:t>
            </a:r>
            <a:endParaRPr lang="fa-IR" b="1" dirty="0">
              <a:latin typeface="Times New Roman" panose="02020603050405020304" pitchFamily="18" charset="0"/>
              <a:ea typeface="Times New Roman" panose="02020603050405020304" pitchFamily="18" charset="0"/>
              <a:cs typeface="B Yagut" panose="00000400000000000000" pitchFamily="2" charset="-78"/>
            </a:endParaRPr>
          </a:p>
          <a:p>
            <a:pPr marL="0" indent="0">
              <a:buNone/>
            </a:pPr>
            <a:endParaRPr lang="fa-IR" dirty="0">
              <a:cs typeface="B Titr" panose="00000700000000000000" pitchFamily="2" charset="-78"/>
            </a:endParaRPr>
          </a:p>
        </p:txBody>
      </p:sp>
    </p:spTree>
    <p:extLst>
      <p:ext uri="{BB962C8B-B14F-4D97-AF65-F5344CB8AC3E}">
        <p14:creationId xmlns:p14="http://schemas.microsoft.com/office/powerpoint/2010/main" val="425846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123" y="86062"/>
            <a:ext cx="9037334" cy="6771938"/>
          </a:xfrm>
        </p:spPr>
        <p:txBody>
          <a:bodyPr>
            <a:normAutofit/>
          </a:bodyPr>
          <a:lstStyle/>
          <a:p>
            <a:pPr marL="0" indent="0">
              <a:buNone/>
            </a:pPr>
            <a:endParaRPr lang="en-US" sz="3200" dirty="0">
              <a:cs typeface="B Titr" panose="00000700000000000000" pitchFamily="2" charset="-78"/>
            </a:endParaRPr>
          </a:p>
          <a:p>
            <a:pPr marL="0" indent="0" algn="just">
              <a:buNone/>
            </a:pPr>
            <a:r>
              <a:rPr lang="fa-IR" sz="2400" b="1" dirty="0">
                <a:cs typeface="B Nazanin" panose="00000400000000000000" pitchFamily="2" charset="-78"/>
              </a:rPr>
              <a:t>                                                                             </a:t>
            </a:r>
            <a:endParaRPr lang="fa-IR" sz="2000" b="1" dirty="0">
              <a:cs typeface="B Nazanin" panose="00000400000000000000" pitchFamily="2" charset="-78"/>
            </a:endParaRPr>
          </a:p>
          <a:p>
            <a:pPr marL="0" indent="0" algn="just">
              <a:buNone/>
            </a:pPr>
            <a:endParaRPr lang="fa-IR" sz="2400" dirty="0">
              <a:cs typeface="B Nazanin" panose="00000400000000000000" pitchFamily="2" charset="-78"/>
            </a:endParaRPr>
          </a:p>
        </p:txBody>
      </p:sp>
      <p:sp>
        <p:nvSpPr>
          <p:cNvPr id="4" name="TextBox 3">
            <a:extLst>
              <a:ext uri="{FF2B5EF4-FFF2-40B4-BE49-F238E27FC236}">
                <a16:creationId xmlns:a16="http://schemas.microsoft.com/office/drawing/2014/main" id="{232F2864-C15A-48FC-BB4A-24B204D727FD}"/>
              </a:ext>
            </a:extLst>
          </p:cNvPr>
          <p:cNvSpPr txBox="1"/>
          <p:nvPr/>
        </p:nvSpPr>
        <p:spPr>
          <a:xfrm>
            <a:off x="778477" y="470517"/>
            <a:ext cx="8516444" cy="4585871"/>
          </a:xfrm>
          <a:prstGeom prst="rect">
            <a:avLst/>
          </a:prstGeom>
          <a:noFill/>
        </p:spPr>
        <p:txBody>
          <a:bodyPr wrap="square">
            <a:spAutoFit/>
          </a:bodyPr>
          <a:lstStyle>
            <a:defPPr>
              <a:defRPr lang="fa-IR"/>
            </a:defPPr>
            <a:lvl1pPr marR="0" indent="0">
              <a:spcBef>
                <a:spcPts val="0"/>
              </a:spcBef>
              <a:spcAft>
                <a:spcPts val="0"/>
              </a:spcAft>
              <a:buNone/>
              <a:defRPr sz="2400" b="1">
                <a:cs typeface="B Titr" panose="00000700000000000000" pitchFamily="2" charset="-78"/>
              </a:defRPr>
            </a:lvl1pPr>
          </a:lstStyle>
          <a:p>
            <a:r>
              <a:rPr lang="fa-IR" sz="2800" dirty="0"/>
              <a:t>4- </a:t>
            </a:r>
            <a:r>
              <a:rPr lang="ar-SA" sz="2800" dirty="0"/>
              <a:t>عوامل مؤثر در اظهار نظر هیأت های کارشناسی</a:t>
            </a:r>
            <a:endParaRPr lang="en-US" sz="2800" dirty="0"/>
          </a:p>
          <a:p>
            <a:endParaRPr lang="fa-IR" dirty="0"/>
          </a:p>
          <a:p>
            <a:endParaRPr lang="en-US" dirty="0"/>
          </a:p>
          <a:p>
            <a:pPr marL="342900" indent="-342900">
              <a:buFont typeface="Wingdings" panose="05000000000000000000" pitchFamily="2" charset="2"/>
              <a:buChar char="v"/>
            </a:pPr>
            <a:r>
              <a:rPr lang="ar-SA" dirty="0"/>
              <a:t>پویایی و اثربخشی در گروههای کارشناسی</a:t>
            </a:r>
            <a:r>
              <a:rPr lang="fa-IR" dirty="0"/>
              <a:t> </a:t>
            </a:r>
          </a:p>
          <a:p>
            <a:pPr algn="justLow"/>
            <a:endParaRPr lang="fa-IR" dirty="0"/>
          </a:p>
          <a:p>
            <a:pPr marL="0" marR="0" rtl="0">
              <a:spcBef>
                <a:spcPts val="0"/>
              </a:spcBef>
              <a:spcAft>
                <a:spcPts val="0"/>
              </a:spcAft>
            </a:pPr>
            <a:r>
              <a:rPr lang="ar-SA" sz="1800" dirty="0">
                <a:effectLst/>
                <a:latin typeface="Times New Roman" panose="02020603050405020304" pitchFamily="18" charset="0"/>
                <a:ea typeface="Times New Roman" panose="02020603050405020304" pitchFamily="18" charset="0"/>
                <a:cs typeface="B Koodak" panose="00000700000000000000" pitchFamily="2" charset="-78"/>
              </a:rPr>
              <a:t>	</a:t>
            </a:r>
            <a:r>
              <a:rPr lang="fa-IR" sz="1800" dirty="0">
                <a:effectLst/>
                <a:latin typeface="Times New Roman" panose="02020603050405020304" pitchFamily="18" charset="0"/>
                <a:ea typeface="Times New Roman" panose="02020603050405020304" pitchFamily="18" charset="0"/>
                <a:cs typeface="B Koodak" panose="00000700000000000000" pitchFamily="2" charset="-78"/>
              </a:rPr>
              <a:t>-  </a:t>
            </a:r>
            <a:r>
              <a:rPr lang="fa-IR" sz="2000" dirty="0">
                <a:effectLst/>
                <a:latin typeface="Times New Roman" panose="02020603050405020304" pitchFamily="18" charset="0"/>
                <a:ea typeface="Times New Roman" panose="02020603050405020304" pitchFamily="18" charset="0"/>
                <a:cs typeface="B Koodak" panose="00000700000000000000" pitchFamily="2" charset="-78"/>
              </a:rPr>
              <a:t> </a:t>
            </a:r>
            <a:r>
              <a:rPr lang="ar-SA" sz="2000" dirty="0">
                <a:effectLst/>
                <a:latin typeface="Times New Roman" panose="02020603050405020304" pitchFamily="18" charset="0"/>
                <a:ea typeface="Times New Roman" panose="02020603050405020304" pitchFamily="18" charset="0"/>
                <a:cs typeface="B Koodak" panose="00000700000000000000" pitchFamily="2" charset="-78"/>
              </a:rPr>
              <a:t>هر </a:t>
            </a:r>
            <a:r>
              <a:rPr lang="fa-IR" sz="2000" dirty="0">
                <a:effectLst/>
                <a:latin typeface="Times New Roman" panose="02020603050405020304" pitchFamily="18" charset="0"/>
                <a:ea typeface="Times New Roman" panose="02020603050405020304" pitchFamily="18" charset="0"/>
                <a:cs typeface="B Koodak" panose="00000700000000000000" pitchFamily="2" charset="-78"/>
              </a:rPr>
              <a:t>هیات </a:t>
            </a:r>
            <a:r>
              <a:rPr lang="ar-SA" sz="2000" dirty="0">
                <a:effectLst/>
                <a:latin typeface="Times New Roman" panose="02020603050405020304" pitchFamily="18" charset="0"/>
                <a:ea typeface="Times New Roman" panose="02020603050405020304" pitchFamily="18" charset="0"/>
                <a:cs typeface="B Koodak" panose="00000700000000000000" pitchFamily="2" charset="-78"/>
              </a:rPr>
              <a:t> کارشناسی می تواند تأثیر عمده ای بر نگرش ها و رفتارهای کاری اعضایش بگذارد، چون هر سازمانی از گروههای کاری خود علاوه بر رفتارهای رسمی یا خواسته شده</a:t>
            </a:r>
            <a:r>
              <a:rPr lang="fa-IR" sz="2000" dirty="0">
                <a:effectLst/>
                <a:latin typeface="Times New Roman" panose="02020603050405020304" pitchFamily="18" charset="0"/>
                <a:ea typeface="Times New Roman" panose="02020603050405020304" pitchFamily="18" charset="0"/>
                <a:cs typeface="B Koodak" panose="00000700000000000000" pitchFamily="2" charset="-78"/>
              </a:rPr>
              <a:t> کاری مانند وقت شناسی، احترام به ارباب رجوع و کمک به همکاران، انتظاراتی فراتر از رفتارهای رسمی دارد در واقع رفتارهای غیررسمی کارشناسان می تواند بسیار کارآتر از آن باشد که با قواعد رسمی مشخص شده است.</a:t>
            </a:r>
            <a:endParaRPr lang="en-US" sz="2000" dirty="0">
              <a:effectLst/>
              <a:latin typeface="Times New Roman" panose="02020603050405020304" pitchFamily="18" charset="0"/>
              <a:ea typeface="Times New Roman" panose="02020603050405020304" pitchFamily="18" charset="0"/>
              <a:cs typeface="Traditional Arabic" panose="020B0604020202020204" pitchFamily="18" charset="-78"/>
            </a:endParaRPr>
          </a:p>
          <a:p>
            <a:pPr marL="0" marR="0" algn="just" rtl="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raditional Arabic" panose="020B0604020202020204" pitchFamily="18" charset="-78"/>
              </a:rPr>
              <a:t>. </a:t>
            </a:r>
            <a:endParaRPr lang="fa-IR" sz="2800" dirty="0"/>
          </a:p>
          <a:p>
            <a:endParaRPr lang="fa-IR" dirty="0"/>
          </a:p>
          <a:p>
            <a:endParaRPr lang="fa-IR" dirty="0"/>
          </a:p>
        </p:txBody>
      </p:sp>
    </p:spTree>
    <p:extLst>
      <p:ext uri="{BB962C8B-B14F-4D97-AF65-F5344CB8AC3E}">
        <p14:creationId xmlns:p14="http://schemas.microsoft.com/office/powerpoint/2010/main" val="3248896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153" y="53788"/>
            <a:ext cx="9058849" cy="6804212"/>
          </a:xfrm>
        </p:spPr>
        <p:txBody>
          <a:bodyPr>
            <a:normAutofit/>
          </a:bodyPr>
          <a:lstStyle/>
          <a:p>
            <a:pPr algn="ctr">
              <a:buFont typeface="Wingdings" panose="05000000000000000000" pitchFamily="2" charset="2"/>
              <a:buChar char="v"/>
            </a:pPr>
            <a:endParaRPr lang="fa-IR" sz="3600" b="1" dirty="0">
              <a:cs typeface="B Titr" panose="00000700000000000000" pitchFamily="2" charset="-78"/>
            </a:endParaRPr>
          </a:p>
          <a:p>
            <a:pPr algn="ctr">
              <a:buFont typeface="Wingdings" panose="05000000000000000000" pitchFamily="2" charset="2"/>
              <a:buChar char="v"/>
            </a:pPr>
            <a:endParaRPr lang="fa-IR" sz="3600" b="1" dirty="0">
              <a:cs typeface="B Titr" panose="00000700000000000000" pitchFamily="2" charset="-78"/>
            </a:endParaRPr>
          </a:p>
          <a:p>
            <a:pPr marL="0" indent="0">
              <a:buNone/>
            </a:pPr>
            <a:r>
              <a:rPr lang="fa-IR" sz="3600" b="1" dirty="0">
                <a:cs typeface="B Titr" panose="00000700000000000000" pitchFamily="2" charset="-78"/>
              </a:rPr>
              <a:t> 5-</a:t>
            </a:r>
            <a:r>
              <a:rPr lang="ar-SA" sz="3600" b="1" dirty="0">
                <a:cs typeface="B Titr" panose="00000700000000000000" pitchFamily="2" charset="-78"/>
              </a:rPr>
              <a:t>لزوم تعام</a:t>
            </a:r>
            <a:r>
              <a:rPr lang="fa-IR" sz="3600" b="1" dirty="0">
                <a:cs typeface="B Titr" panose="00000700000000000000" pitchFamily="2" charset="-78"/>
              </a:rPr>
              <a:t>ل</a:t>
            </a:r>
            <a:r>
              <a:rPr lang="ar-SA" sz="3600" b="1" dirty="0">
                <a:cs typeface="B Titr" panose="00000700000000000000" pitchFamily="2" charset="-78"/>
              </a:rPr>
              <a:t> در</a:t>
            </a:r>
            <a:r>
              <a:rPr lang="fa-IR" sz="3600" b="1" dirty="0">
                <a:cs typeface="B Titr" panose="00000700000000000000" pitchFamily="2" charset="-78"/>
              </a:rPr>
              <a:t>هیات </a:t>
            </a:r>
            <a:r>
              <a:rPr lang="ar-SA" sz="3600" b="1" dirty="0">
                <a:cs typeface="B Titr" panose="00000700000000000000" pitchFamily="2" charset="-78"/>
              </a:rPr>
              <a:t> کارشناسی </a:t>
            </a:r>
            <a:endParaRPr lang="fa-IR" sz="3600" b="1" dirty="0">
              <a:cs typeface="B Titr" panose="00000700000000000000" pitchFamily="2" charset="-78"/>
            </a:endParaRPr>
          </a:p>
          <a:p>
            <a:pPr algn="ctr">
              <a:buFont typeface="Wingdings" panose="05000000000000000000" pitchFamily="2" charset="2"/>
              <a:buChar char="v"/>
            </a:pPr>
            <a:endParaRPr lang="en-US" sz="3600" b="1" dirty="0">
              <a:cs typeface="B Titr" panose="00000700000000000000" pitchFamily="2" charset="-78"/>
            </a:endParaRPr>
          </a:p>
          <a:p>
            <a:pPr marL="0" indent="0">
              <a:buNone/>
            </a:pPr>
            <a:r>
              <a:rPr lang="fa-IR" sz="2400" b="1" dirty="0">
                <a:cs typeface="B Nazanin" panose="00000400000000000000" pitchFamily="2" charset="-78"/>
              </a:rPr>
              <a:t>-</a:t>
            </a:r>
            <a:r>
              <a:rPr lang="ar-SA" sz="2400" b="1" dirty="0">
                <a:cs typeface="B Nazanin" panose="00000400000000000000" pitchFamily="2" charset="-78"/>
              </a:rPr>
              <a:t>تعاملات اجتماعی و ظهور هم افزایی </a:t>
            </a:r>
            <a:r>
              <a:rPr lang="fa-IR" sz="2400" b="1" dirty="0">
                <a:cs typeface="B Nazanin" panose="00000400000000000000" pitchFamily="2" charset="-78"/>
              </a:rPr>
              <a:t> </a:t>
            </a:r>
            <a:endParaRPr lang="en-US" sz="2400" b="1" dirty="0">
              <a:cs typeface="B Nazanin" panose="00000400000000000000" pitchFamily="2" charset="-78"/>
            </a:endParaRPr>
          </a:p>
          <a:p>
            <a:pPr marL="0" indent="0">
              <a:buNone/>
            </a:pPr>
            <a:r>
              <a:rPr lang="fa-IR" sz="2400" b="1" dirty="0">
                <a:cs typeface="B Nazanin" panose="00000400000000000000" pitchFamily="2" charset="-78"/>
              </a:rPr>
              <a:t>-اثر اولین برخورد در کارشناسی</a:t>
            </a:r>
            <a:endParaRPr lang="en-US" sz="2400" b="1" dirty="0">
              <a:cs typeface="B Nazanin" panose="00000400000000000000" pitchFamily="2" charset="-78"/>
            </a:endParaRPr>
          </a:p>
          <a:p>
            <a:pPr marL="0" indent="0">
              <a:buNone/>
            </a:pPr>
            <a:r>
              <a:rPr lang="fa-IR" sz="2400" b="1" dirty="0">
                <a:cs typeface="B Nazanin" panose="00000400000000000000" pitchFamily="2" charset="-78"/>
              </a:rPr>
              <a:t>-  تصمیم گروهی بهتروجامع تر است.</a:t>
            </a:r>
            <a:endParaRPr lang="en-US" sz="2400" b="1" dirty="0">
              <a:cs typeface="B Nazanin" panose="00000400000000000000" pitchFamily="2" charset="-78"/>
            </a:endParaRPr>
          </a:p>
          <a:p>
            <a:pPr marL="0" indent="0" algn="just">
              <a:buNone/>
            </a:pPr>
            <a:endParaRPr lang="fa-IR" sz="2400" b="1" dirty="0">
              <a:cs typeface="B Nazanin" panose="00000400000000000000" pitchFamily="2" charset="-78"/>
            </a:endParaRPr>
          </a:p>
        </p:txBody>
      </p:sp>
    </p:spTree>
    <p:extLst>
      <p:ext uri="{BB962C8B-B14F-4D97-AF65-F5344CB8AC3E}">
        <p14:creationId xmlns:p14="http://schemas.microsoft.com/office/powerpoint/2010/main" val="1433751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6F351B-3F58-4326-92F1-7BF6FE48343D}"/>
              </a:ext>
            </a:extLst>
          </p:cNvPr>
          <p:cNvSpPr>
            <a:spLocks noGrp="1"/>
          </p:cNvSpPr>
          <p:nvPr>
            <p:ph idx="1"/>
          </p:nvPr>
        </p:nvSpPr>
        <p:spPr>
          <a:xfrm>
            <a:off x="426129" y="363985"/>
            <a:ext cx="9055222" cy="5677378"/>
          </a:xfrm>
        </p:spPr>
        <p:txBody>
          <a:bodyPr>
            <a:normAutofit/>
          </a:bodyPr>
          <a:lstStyle/>
          <a:p>
            <a:pPr>
              <a:buFont typeface="Wingdings" panose="05000000000000000000" pitchFamily="2" charset="2"/>
              <a:buChar char="v"/>
            </a:pPr>
            <a:r>
              <a:rPr lang="fa-IR" sz="3200" dirty="0">
                <a:cs typeface="B Titr" panose="00000700000000000000" pitchFamily="2" charset="-78"/>
              </a:rPr>
              <a:t>چرا تصمیمات گروهی بهتر است</a:t>
            </a:r>
            <a:r>
              <a:rPr lang="fa-IR" sz="3200" b="1" dirty="0">
                <a:cs typeface="B Nazanin" panose="00000400000000000000" pitchFamily="2" charset="-78"/>
              </a:rPr>
              <a:t>؟</a:t>
            </a:r>
          </a:p>
          <a:p>
            <a:pPr algn="ctr">
              <a:buFont typeface="Wingdings" panose="05000000000000000000" pitchFamily="2" charset="2"/>
              <a:buChar char="v"/>
            </a:pPr>
            <a:endParaRPr lang="fa-IR" sz="3200" b="1" dirty="0">
              <a:effectLst/>
              <a:latin typeface="Times New Roman" panose="02020603050405020304" pitchFamily="18" charset="0"/>
              <a:ea typeface="Times New Roman" panose="02020603050405020304" pitchFamily="18" charset="0"/>
              <a:cs typeface="B Nazanin" panose="00000400000000000000" pitchFamily="2" charset="-78"/>
            </a:endParaRPr>
          </a:p>
          <a:p>
            <a:pPr marL="0" marR="0" indent="0" algn="justLow" rtl="1">
              <a:spcBef>
                <a:spcPts val="0"/>
              </a:spcBef>
              <a:spcAft>
                <a:spcPts val="0"/>
              </a:spcAft>
              <a:buNone/>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روانشناسان اجتماعی در زمینه تصمیمات گروهی، تحقیقات زیادی انجام داده اند:</a:t>
            </a:r>
          </a:p>
          <a:p>
            <a:pPr marL="0" marR="0" indent="0" algn="justLow" rtl="1">
              <a:spcBef>
                <a:spcPts val="0"/>
              </a:spcBef>
              <a:spcAft>
                <a:spcPts val="0"/>
              </a:spcAft>
              <a:buNone/>
            </a:pPr>
            <a:endParaRPr lang="fa-IR" b="1" dirty="0">
              <a:latin typeface="Times New Roman" panose="02020603050405020304" pitchFamily="18" charset="0"/>
              <a:ea typeface="Times New Roman" panose="02020603050405020304" pitchFamily="18" charset="0"/>
              <a:cs typeface="B Yagut" panose="00000400000000000000" pitchFamily="2" charset="-78"/>
            </a:endParaRPr>
          </a:p>
          <a:p>
            <a:pPr marL="0" marR="0" indent="0" algn="justLow" rtl="1">
              <a:spcBef>
                <a:spcPts val="0"/>
              </a:spcBef>
              <a:spcAft>
                <a:spcPts val="0"/>
              </a:spcAft>
              <a:buNone/>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آنهامتعقدند کیفیت تصمیم گیری گروهی  موقعی بالاتر می رود که هرفرد به عنوان عضو گروه دارای ویژگی های زیرباشد :</a:t>
            </a:r>
          </a:p>
          <a:p>
            <a:pPr marL="0" marR="0" indent="0" algn="justLow" rtl="1">
              <a:spcBef>
                <a:spcPts val="0"/>
              </a:spcBef>
              <a:spcAft>
                <a:spcPts val="0"/>
              </a:spcAft>
              <a:buNone/>
            </a:pPr>
            <a:endParaRPr lang="fa-IR" b="1" dirty="0">
              <a:latin typeface="Times New Roman" panose="02020603050405020304" pitchFamily="18" charset="0"/>
              <a:cs typeface="B Yagut" panose="00000400000000000000" pitchFamily="2" charset="-78"/>
            </a:endParaRPr>
          </a:p>
          <a:p>
            <a:pPr marL="0" marR="0" indent="0" algn="justLow" rtl="1">
              <a:spcBef>
                <a:spcPts val="0"/>
              </a:spcBef>
              <a:spcAft>
                <a:spcPts val="0"/>
              </a:spcAft>
              <a:buNone/>
            </a:pPr>
            <a:r>
              <a:rPr lang="fa-IR" b="1" dirty="0">
                <a:latin typeface="Times New Roman" panose="02020603050405020304" pitchFamily="18" charset="0"/>
                <a:cs typeface="B Yagut" panose="00000400000000000000" pitchFamily="2" charset="-78"/>
              </a:rPr>
              <a:t>   1- نظرات  خود را منطقی بیان نموده و قبل از پا فشاری بر روی نقطه نظرات خود، به عکس العمل ها و اظهار نظرهای دیگران فعالانه ومسولانه گوش دهد</a:t>
            </a:r>
          </a:p>
          <a:p>
            <a:pPr marL="0" marR="0" lvl="0" indent="0" algn="just" rtl="1">
              <a:spcBef>
                <a:spcPts val="0"/>
              </a:spcBef>
              <a:spcAft>
                <a:spcPts val="0"/>
              </a:spcAft>
              <a:buNone/>
              <a:tabLst>
                <a:tab pos="457200" algn="l"/>
              </a:tabLst>
            </a:pPr>
            <a:r>
              <a:rPr lang="fa-IR" b="1" dirty="0">
                <a:latin typeface="Times New Roman" panose="02020603050405020304" pitchFamily="18" charset="0"/>
                <a:cs typeface="B Yagut" panose="00000400000000000000" pitchFamily="2" charset="-78"/>
              </a:rPr>
              <a:t>2- درتصمیم گیری گروهی برنده و بازنده نداریم</a:t>
            </a:r>
          </a:p>
          <a:p>
            <a:pPr marL="0" marR="0" lvl="0" indent="0" algn="just" rtl="1">
              <a:spcBef>
                <a:spcPts val="0"/>
              </a:spcBef>
              <a:spcAft>
                <a:spcPts val="0"/>
              </a:spcAft>
              <a:buNone/>
              <a:tabLst>
                <a:tab pos="457200" algn="l"/>
              </a:tabLst>
            </a:pPr>
            <a:r>
              <a:rPr lang="fa-IR" b="1" dirty="0">
                <a:latin typeface="Times New Roman" panose="02020603050405020304" pitchFamily="18" charset="0"/>
                <a:cs typeface="B Yagut" panose="00000400000000000000" pitchFamily="2" charset="-78"/>
              </a:rPr>
              <a:t>3 – درهنگام صحبت کردن به مخاطب حمله نکنید.  بلکه به موضوع بپردازید</a:t>
            </a:r>
          </a:p>
          <a:p>
            <a:pPr marL="0" marR="0" lvl="0" indent="0" algn="just" rtl="1">
              <a:spcBef>
                <a:spcPts val="0"/>
              </a:spcBef>
              <a:spcAft>
                <a:spcPts val="0"/>
              </a:spcAft>
              <a:buNone/>
              <a:tabLst>
                <a:tab pos="457200" algn="l"/>
              </a:tabLst>
            </a:pPr>
            <a:r>
              <a:rPr lang="fa-IR" b="1" dirty="0">
                <a:latin typeface="Times New Roman" panose="02020603050405020304" pitchFamily="18" charset="0"/>
                <a:cs typeface="B Yagut" panose="00000400000000000000" pitchFamily="2" charset="-78"/>
              </a:rPr>
              <a:t>4- برای کسب توافق.  بدون دلیل .مستند . تامل . تدبر و تفکر توافق نکنید</a:t>
            </a:r>
            <a:r>
              <a:rPr lang="fa-IR" sz="1600" b="1" dirty="0">
                <a:latin typeface="Times New Roman" panose="02020603050405020304" pitchFamily="18" charset="0"/>
                <a:cs typeface="B Yagut" panose="00000400000000000000" pitchFamily="2" charset="-78"/>
              </a:rPr>
              <a:t>( درجلسه حضورصوری نداشته باشید)</a:t>
            </a:r>
            <a:r>
              <a:rPr lang="fa-IR" b="1" dirty="0">
                <a:latin typeface="Times New Roman" panose="02020603050405020304" pitchFamily="18" charset="0"/>
                <a:cs typeface="B Yagut" panose="00000400000000000000" pitchFamily="2" charset="-78"/>
              </a:rPr>
              <a:t>  </a:t>
            </a:r>
            <a:endParaRPr lang="en-US" b="1" dirty="0">
              <a:latin typeface="Times New Roman" panose="02020603050405020304" pitchFamily="18" charset="0"/>
              <a:cs typeface="B Yagut" panose="00000400000000000000" pitchFamily="2" charset="-78"/>
            </a:endParaRPr>
          </a:p>
          <a:p>
            <a:pPr marL="0" marR="0" indent="0" algn="just" rtl="1">
              <a:spcBef>
                <a:spcPts val="0"/>
              </a:spcBef>
              <a:spcAft>
                <a:spcPts val="0"/>
              </a:spcAft>
              <a:buNone/>
            </a:pPr>
            <a:r>
              <a:rPr lang="fa-IR" b="1" dirty="0">
                <a:latin typeface="Times New Roman" panose="02020603050405020304" pitchFamily="18" charset="0"/>
                <a:cs typeface="B Yagut" panose="00000400000000000000" pitchFamily="2" charset="-78"/>
              </a:rPr>
              <a:t>5- وقتی  گروه به اجماع رسید متعهد به تصمیم گروه باشید</a:t>
            </a:r>
            <a:r>
              <a:rPr lang="en-US" b="1" dirty="0">
                <a:latin typeface="Times New Roman" panose="02020603050405020304" pitchFamily="18" charset="0"/>
                <a:cs typeface="B Yagut" panose="00000400000000000000" pitchFamily="2" charset="-78"/>
              </a:rPr>
              <a:t> </a:t>
            </a:r>
          </a:p>
        </p:txBody>
      </p:sp>
    </p:spTree>
    <p:extLst>
      <p:ext uri="{BB962C8B-B14F-4D97-AF65-F5344CB8AC3E}">
        <p14:creationId xmlns:p14="http://schemas.microsoft.com/office/powerpoint/2010/main" val="4170129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850" y="532660"/>
            <a:ext cx="9323746" cy="6325340"/>
          </a:xfrm>
        </p:spPr>
        <p:txBody>
          <a:bodyPr>
            <a:normAutofit fontScale="92500" lnSpcReduction="20000"/>
          </a:bodyPr>
          <a:lstStyle/>
          <a:p>
            <a:pPr marL="0" indent="0" algn="just">
              <a:buNone/>
            </a:pPr>
            <a:r>
              <a:rPr lang="fa-IR" sz="3600" b="1" dirty="0">
                <a:cs typeface="B Titr" panose="00000700000000000000" pitchFamily="2" charset="-78"/>
              </a:rPr>
              <a:t>6-نقش دبیر در جلسات هیأت کارشناسی:</a:t>
            </a:r>
          </a:p>
          <a:p>
            <a:pPr marL="0" lvl="0" indent="0" algn="just">
              <a:buNone/>
            </a:pPr>
            <a:endParaRPr lang="fa-IR" sz="2200" b="1" dirty="0">
              <a:cs typeface="B Nazanin" panose="00000400000000000000" pitchFamily="2" charset="-78"/>
            </a:endParaRPr>
          </a:p>
          <a:p>
            <a:pPr marR="0" algn="just" rtl="1">
              <a:spcBef>
                <a:spcPts val="0"/>
              </a:spcBef>
              <a:spcAft>
                <a:spcPts val="0"/>
              </a:spcAft>
              <a:buFont typeface="Wingdings" panose="05000000000000000000" pitchFamily="2" charset="2"/>
              <a:buChar char="v"/>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دبیر با ثبت آنچه طرفین دعوی یا اعضای هیأت کارشناسی می گویند، حافظه گروهی را بوجود می آورد. به افراد هیأت کمک می کند تا بر آنچه در جلسه می گذرد، متمرکز شوند. حافظه گروهی به موارد زیر کمک می کند</a:t>
            </a:r>
          </a:p>
          <a:p>
            <a:pPr marL="0" marR="0" indent="0" algn="just" rtl="1">
              <a:spcBef>
                <a:spcPts val="0"/>
              </a:spcBef>
              <a:spcAft>
                <a:spcPts val="0"/>
              </a:spcAft>
              <a:buNone/>
            </a:pP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tabLst>
                <a:tab pos="358775"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به هیأت کارشناسی کمک می کند که بر وظیفه ای متمرکز شوند.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گزارش مستمری از محتوی و فرایند جلسه است. یعنی نه تنها «آنچه» که تصمیم گیری شده بلکه «چگونگی» رسیدن به تصمیمات نیز مشخص می شود.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با فراهم کردن حافظه کوتاه مدت از فزونی داده جلوگیری می کند.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به علت به خاطر سپرده شدن عقاید و به عبارتی نوشتن آنها، افراد هیأت کارشناسی احساس آسودگی روانی می کنند چون مجبور نیستند که آن را در مغز خود نگه دارند.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اعضای هیأت از یادداشت برداری راحت می شوند.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آنان مطمئن می شوند که وقتی نظراتشان نوشته شده، توسط دیگران «شنیده» شده است.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آنان مطمئن می شوند که نظریات بطور صحیحی گزارش شده است.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از تکرار جلوگیری می کند.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امکان نمایش گرافیکی را فراهم می کند.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روش حل مسائل پیچیده را امکانپذیر می سازد. به عبارتی می توان توسعه و گسترش راه حل یابی را مرحله به مرحله مستندسازی نمود.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مشارکت را ترغیب می کند. چرا که همه کارشناسان می بینند که نظر آنان آنقدر مهم بوده که نوشته شده است.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حسن انجام کار را در کارشناسان زیاد می کند. زیرا که می بینند تمام کارها نوشته شده است.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به جلسه استمرار می دهد (شما می توانید قسمتی از جلسه را که حضور نداشته اید را از روی حافظه گروهی مطالعه کنید).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مشکلات مربوط به مسئولیت کار را کاهش می دهد ؛ زیرا که نام فرد مسئول، نوع فعالیت و مهلت آن بر روی گزارش نوشته می شود تا از هر نوع ابهام در زمینه وظایف و مسئولیت ها جلوگیری کند.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هزینه کمی دارد و استفاده از آن آسان است. </a:t>
            </a:r>
            <a:endParaRPr lang="en-US" sz="1800" b="1" dirty="0">
              <a:effectLst/>
              <a:latin typeface="Times New Roman" panose="02020603050405020304" pitchFamily="18" charset="0"/>
              <a:ea typeface="Times New Roman" panose="02020603050405020304" pitchFamily="18" charset="0"/>
              <a:cs typeface="Mitra"/>
            </a:endParaRPr>
          </a:p>
          <a:p>
            <a:pPr marL="0" lvl="0" indent="0" algn="ctr">
              <a:buNone/>
            </a:pPr>
            <a:endParaRPr lang="fa-IR" sz="1600" b="1" dirty="0">
              <a:cs typeface="B Nazanin" panose="00000400000000000000" pitchFamily="2" charset="-78"/>
            </a:endParaRPr>
          </a:p>
          <a:p>
            <a:pPr marL="0" lvl="0" indent="0" algn="ctr">
              <a:buNone/>
            </a:pPr>
            <a:r>
              <a:rPr lang="fa-IR" sz="2000" b="1" dirty="0">
                <a:cs typeface="B Nazanin" panose="00000400000000000000" pitchFamily="2" charset="-78"/>
              </a:rPr>
              <a:t>                                                                                                         </a:t>
            </a:r>
            <a:endParaRPr lang="en-US" sz="2800" b="1" dirty="0">
              <a:cs typeface="B Nazanin" panose="00000400000000000000" pitchFamily="2" charset="-78"/>
            </a:endParaRPr>
          </a:p>
          <a:p>
            <a:pPr>
              <a:buFont typeface="Wingdings" panose="05000000000000000000" pitchFamily="2" charset="2"/>
              <a:buChar char="q"/>
            </a:pPr>
            <a:endParaRPr lang="fa-IR" dirty="0"/>
          </a:p>
        </p:txBody>
      </p:sp>
    </p:spTree>
    <p:extLst>
      <p:ext uri="{BB962C8B-B14F-4D97-AF65-F5344CB8AC3E}">
        <p14:creationId xmlns:p14="http://schemas.microsoft.com/office/powerpoint/2010/main" val="1239387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456" y="596900"/>
            <a:ext cx="9171044" cy="6261099"/>
          </a:xfrm>
        </p:spPr>
        <p:txBody>
          <a:bodyPr>
            <a:normAutofit/>
          </a:bodyPr>
          <a:lstStyle/>
          <a:p>
            <a:pPr marR="0" algn="just" rtl="1">
              <a:spcBef>
                <a:spcPts val="0"/>
              </a:spcBef>
              <a:spcAft>
                <a:spcPts val="0"/>
              </a:spcAft>
              <a:buFont typeface="Wingdings" panose="05000000000000000000" pitchFamily="2" charset="2"/>
              <a:buChar char="v"/>
            </a:pPr>
            <a:r>
              <a:rPr lang="fa-IR" sz="1800" b="1" dirty="0">
                <a:effectLst/>
                <a:latin typeface="Times New Roman" panose="02020603050405020304" pitchFamily="18" charset="0"/>
                <a:ea typeface="Times New Roman" panose="02020603050405020304" pitchFamily="18" charset="0"/>
                <a:cs typeface="B Traffic" panose="00000400000000000000" pitchFamily="2" charset="-78"/>
              </a:rPr>
              <a:t> </a:t>
            </a:r>
            <a:r>
              <a:rPr lang="fa-IR" sz="2800" b="1" dirty="0">
                <a:cs typeface="B Titr" panose="00000700000000000000" pitchFamily="2" charset="-78"/>
              </a:rPr>
              <a:t>وظیفه دبیر در تنظیم صورت جلسه هیات کارشناسی</a:t>
            </a:r>
          </a:p>
          <a:p>
            <a:pPr marL="0" marR="0" indent="0" algn="just" rtl="1">
              <a:spcBef>
                <a:spcPts val="0"/>
              </a:spcBef>
              <a:spcAft>
                <a:spcPts val="0"/>
              </a:spcAft>
              <a:buNone/>
            </a:pPr>
            <a:endParaRPr lang="fa-IR" sz="2400" b="1" dirty="0">
              <a:effectLst/>
              <a:latin typeface="Times New Roman" panose="02020603050405020304" pitchFamily="18" charset="0"/>
              <a:ea typeface="Times New Roman" panose="02020603050405020304" pitchFamily="18" charset="0"/>
              <a:cs typeface="B Traffic" panose="00000400000000000000" pitchFamily="2" charset="-78"/>
            </a:endParaRPr>
          </a:p>
          <a:p>
            <a:pPr marL="0" marR="0" indent="0" algn="just" rtl="1">
              <a:spcBef>
                <a:spcPts val="0"/>
              </a:spcBef>
              <a:spcAft>
                <a:spcPts val="0"/>
              </a:spcAft>
              <a:buNone/>
            </a:pPr>
            <a:endParaRPr lang="en-US" sz="1800" b="1" dirty="0">
              <a:effectLst/>
              <a:latin typeface="Times New Roman" panose="02020603050405020304" pitchFamily="18" charset="0"/>
              <a:ea typeface="Times New Roman" panose="02020603050405020304" pitchFamily="18" charset="0"/>
              <a:cs typeface="Mitra"/>
            </a:endParaRPr>
          </a:p>
          <a:p>
            <a:pPr marL="0" indent="0" algn="justLow">
              <a:spcBef>
                <a:spcPts val="0"/>
              </a:spcBef>
              <a:buNone/>
            </a:pPr>
            <a:r>
              <a:rPr lang="fa-IR" sz="2000" b="1" dirty="0">
                <a:latin typeface="Times New Roman" panose="02020603050405020304" pitchFamily="18" charset="0"/>
                <a:ea typeface="Times New Roman" panose="02020603050405020304" pitchFamily="18" charset="0"/>
                <a:cs typeface="B Yagut" panose="00000400000000000000" pitchFamily="2" charset="-78"/>
              </a:rPr>
              <a:t>دبیر، فردی بی طرف از درهیأت کارشناسی است که عقاید هیأت واظهارات طرفین دعوی را بر روی کاغذمی نویسد</a:t>
            </a:r>
          </a:p>
          <a:p>
            <a:pPr marL="0" indent="0" algn="justLow">
              <a:spcBef>
                <a:spcPts val="0"/>
              </a:spcBef>
              <a:buNone/>
            </a:pPr>
            <a:endParaRPr lang="fa-IR" sz="2000" b="1" dirty="0">
              <a:latin typeface="Times New Roman" panose="02020603050405020304" pitchFamily="18" charset="0"/>
              <a:ea typeface="Times New Roman" panose="02020603050405020304" pitchFamily="18" charset="0"/>
              <a:cs typeface="B Yagut" panose="00000400000000000000" pitchFamily="2" charset="-78"/>
            </a:endParaRPr>
          </a:p>
          <a:p>
            <a:pPr marL="0" indent="0" algn="justLow">
              <a:spcBef>
                <a:spcPts val="0"/>
              </a:spcBef>
              <a:buNone/>
            </a:pPr>
            <a:r>
              <a:rPr lang="fa-IR" sz="2000" b="1" dirty="0">
                <a:latin typeface="Times New Roman" panose="02020603050405020304" pitchFamily="18" charset="0"/>
                <a:ea typeface="Times New Roman" panose="02020603050405020304" pitchFamily="18" charset="0"/>
                <a:cs typeface="B Yagut" panose="00000400000000000000" pitchFamily="2" charset="-78"/>
              </a:rPr>
              <a:t>-دبیر  صورتجلسه  کارشناسی را تنظیم و پس از قرائت و توافق اعضای هیات کارشناسی وسایرافراد حاضر درجسله به  امضاء همه اعضای حاضر درجلسه می رساند. </a:t>
            </a:r>
          </a:p>
          <a:p>
            <a:pPr marL="0" indent="0" algn="justLow">
              <a:spcBef>
                <a:spcPts val="0"/>
              </a:spcBef>
              <a:buNone/>
            </a:pPr>
            <a:endParaRPr lang="fa-IR" sz="2000" b="1" dirty="0">
              <a:latin typeface="Times New Roman" panose="02020603050405020304" pitchFamily="18" charset="0"/>
              <a:ea typeface="Times New Roman" panose="02020603050405020304" pitchFamily="18" charset="0"/>
              <a:cs typeface="B Yagut" panose="00000400000000000000" pitchFamily="2" charset="-78"/>
            </a:endParaRPr>
          </a:p>
          <a:p>
            <a:pPr marL="0" indent="0" algn="justLow">
              <a:spcBef>
                <a:spcPts val="0"/>
              </a:spcBef>
              <a:buNone/>
            </a:pPr>
            <a:endParaRPr lang="en-US" sz="2000" b="1" dirty="0">
              <a:latin typeface="Times New Roman" panose="02020603050405020304" pitchFamily="18" charset="0"/>
              <a:ea typeface="Times New Roman" panose="02020603050405020304" pitchFamily="18" charset="0"/>
              <a:cs typeface="B Yagut" panose="00000400000000000000" pitchFamily="2" charset="-78"/>
            </a:endParaRPr>
          </a:p>
          <a:p>
            <a:pPr marL="0" lvl="0" indent="0" algn="justLow">
              <a:spcBef>
                <a:spcPts val="0"/>
              </a:spcBef>
              <a:buNone/>
            </a:pPr>
            <a:r>
              <a:rPr lang="fa-IR" sz="2000" b="1" dirty="0">
                <a:latin typeface="Times New Roman" panose="02020603050405020304" pitchFamily="18" charset="0"/>
                <a:ea typeface="Times New Roman" panose="02020603050405020304" pitchFamily="18" charset="0"/>
                <a:cs typeface="B Yagut" panose="00000400000000000000" pitchFamily="2" charset="-78"/>
              </a:rPr>
              <a:t>-دبیر  درصورت نیاز به تشکیل جلسات  کارشناسیباحضور همه اعضای هیات کارشناسی .وظیفه هماهنگی و اطلاع رسانی واقدامات بعدی  را بعهده دارد.</a:t>
            </a:r>
          </a:p>
          <a:p>
            <a:pPr marL="0" lvl="0" indent="0" algn="ctr">
              <a:buNone/>
            </a:pPr>
            <a:r>
              <a:rPr lang="fa-IR" sz="2000" b="1" dirty="0">
                <a:cs typeface="B Nazanin" panose="00000400000000000000" pitchFamily="2" charset="-78"/>
              </a:rPr>
              <a:t>                                                                                                          </a:t>
            </a:r>
            <a:endParaRPr lang="en-US" sz="2000" b="1" dirty="0">
              <a:cs typeface="B Nazanin" panose="00000400000000000000" pitchFamily="2" charset="-78"/>
            </a:endParaRPr>
          </a:p>
          <a:p>
            <a:endParaRPr lang="fa-IR" dirty="0"/>
          </a:p>
        </p:txBody>
      </p:sp>
    </p:spTree>
    <p:extLst>
      <p:ext uri="{BB962C8B-B14F-4D97-AF65-F5344CB8AC3E}">
        <p14:creationId xmlns:p14="http://schemas.microsoft.com/office/powerpoint/2010/main" val="3996947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660" y="506027"/>
            <a:ext cx="9037468" cy="6260533"/>
          </a:xfrm>
        </p:spPr>
        <p:txBody>
          <a:bodyPr>
            <a:normAutofit/>
          </a:bodyPr>
          <a:lstStyle/>
          <a:p>
            <a:pPr marR="0" algn="just" rtl="1">
              <a:spcBef>
                <a:spcPts val="0"/>
              </a:spcBef>
              <a:spcAft>
                <a:spcPts val="0"/>
              </a:spcAft>
              <a:buFont typeface="Wingdings" panose="05000000000000000000" pitchFamily="2" charset="2"/>
              <a:buChar char="v"/>
            </a:pPr>
            <a:r>
              <a:rPr lang="fa-IR" sz="2800" b="1" dirty="0">
                <a:cs typeface="B Titr" panose="00000700000000000000" pitchFamily="2" charset="-78"/>
              </a:rPr>
              <a:t>ویژگی های دبیر جلسه هیات کارشناسی :</a:t>
            </a:r>
          </a:p>
          <a:p>
            <a:pPr marR="0" algn="just" rtl="1">
              <a:spcBef>
                <a:spcPts val="0"/>
              </a:spcBef>
              <a:spcAft>
                <a:spcPts val="0"/>
              </a:spcAft>
              <a:buFont typeface="Wingdings" panose="05000000000000000000" pitchFamily="2" charset="2"/>
              <a:buChar char="v"/>
            </a:pPr>
            <a:endParaRPr lang="fa-IR" sz="1800" b="1" dirty="0">
              <a:effectLst/>
              <a:latin typeface="Times New Roman" panose="02020603050405020304" pitchFamily="18" charset="0"/>
              <a:ea typeface="Times New Roman" panose="02020603050405020304" pitchFamily="18" charset="0"/>
              <a:cs typeface="B Traffic" panose="00000400000000000000" pitchFamily="2" charset="-78"/>
            </a:endParaRPr>
          </a:p>
          <a:p>
            <a:pPr marL="0" marR="0" indent="0" algn="just" rtl="1">
              <a:spcBef>
                <a:spcPts val="0"/>
              </a:spcBef>
              <a:spcAft>
                <a:spcPts val="0"/>
              </a:spcAft>
              <a:buNone/>
            </a:pPr>
            <a:endParaRPr lang="en-US" sz="1800" b="1" dirty="0">
              <a:effectLst/>
              <a:latin typeface="Times New Roman" panose="02020603050405020304" pitchFamily="18" charset="0"/>
              <a:ea typeface="Times New Roman" panose="02020603050405020304" pitchFamily="18" charset="0"/>
              <a:cs typeface="Mitra"/>
            </a:endParaRPr>
          </a:p>
          <a:p>
            <a:pPr marR="0" algn="just" rtl="1">
              <a:spcBef>
                <a:spcPts val="0"/>
              </a:spcBef>
              <a:spcAft>
                <a:spcPts val="0"/>
              </a:spcAft>
              <a:buFontTx/>
              <a:buChar char="-"/>
            </a:pPr>
            <a:r>
              <a:rPr lang="fa-IR" sz="2400" b="1" dirty="0">
                <a:effectLst/>
                <a:latin typeface="Times New Roman" panose="02020603050405020304" pitchFamily="18" charset="0"/>
                <a:ea typeface="Times New Roman" panose="02020603050405020304" pitchFamily="18" charset="0"/>
                <a:cs typeface="B Yagut" panose="00000400000000000000" pitchFamily="2" charset="-78"/>
              </a:rPr>
              <a:t>دبیر باید دو ویژگی داشته باشد.</a:t>
            </a:r>
          </a:p>
          <a:p>
            <a:pPr marR="0" algn="just" rtl="1">
              <a:spcBef>
                <a:spcPts val="0"/>
              </a:spcBef>
              <a:spcAft>
                <a:spcPts val="0"/>
              </a:spcAft>
              <a:buFontTx/>
              <a:buChar char="-"/>
            </a:pPr>
            <a:endParaRPr lang="fa-IR" sz="2400" b="1" dirty="0">
              <a:effectLst/>
              <a:latin typeface="Times New Roman" panose="02020603050405020304" pitchFamily="18" charset="0"/>
              <a:ea typeface="Times New Roman" panose="02020603050405020304" pitchFamily="18" charset="0"/>
              <a:cs typeface="B Yagut" panose="00000400000000000000" pitchFamily="2" charset="-78"/>
            </a:endParaRPr>
          </a:p>
          <a:p>
            <a:pPr marR="0" algn="just" rtl="1">
              <a:spcBef>
                <a:spcPts val="0"/>
              </a:spcBef>
              <a:spcAft>
                <a:spcPts val="0"/>
              </a:spcAft>
              <a:buFontTx/>
              <a:buChar char="-"/>
            </a:pPr>
            <a:endParaRPr lang="fa-IR" sz="24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indent="0" algn="just" rtl="1">
              <a:spcBef>
                <a:spcPts val="0"/>
              </a:spcBef>
              <a:spcAft>
                <a:spcPts val="0"/>
              </a:spcAft>
              <a:buNone/>
            </a:pPr>
            <a:r>
              <a:rPr lang="fa-IR" sz="2400" b="1" dirty="0">
                <a:latin typeface="Times New Roman" panose="02020603050405020304" pitchFamily="18" charset="0"/>
                <a:ea typeface="Times New Roman" panose="02020603050405020304" pitchFamily="18" charset="0"/>
                <a:cs typeface="B Yagut" panose="00000400000000000000" pitchFamily="2" charset="-78"/>
              </a:rPr>
              <a:t>   1-</a:t>
            </a:r>
            <a:r>
              <a:rPr lang="fa-IR" sz="2400" b="1" dirty="0">
                <a:effectLst/>
                <a:latin typeface="Times New Roman" panose="02020603050405020304" pitchFamily="18" charset="0"/>
                <a:ea typeface="Times New Roman" panose="02020603050405020304" pitchFamily="18" charset="0"/>
                <a:cs typeface="B Yagut" panose="00000400000000000000" pitchFamily="2" charset="-78"/>
              </a:rPr>
              <a:t> دستخط مناسب داشته باشد. بتواند سریع بنویسید </a:t>
            </a:r>
          </a:p>
          <a:p>
            <a:pPr marL="0" marR="0" indent="0" algn="just" rtl="1">
              <a:spcBef>
                <a:spcPts val="0"/>
              </a:spcBef>
              <a:spcAft>
                <a:spcPts val="0"/>
              </a:spcAft>
              <a:buNone/>
            </a:pPr>
            <a:endParaRPr lang="fa-IR" sz="24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indent="0" algn="just" rtl="1">
              <a:spcBef>
                <a:spcPts val="0"/>
              </a:spcBef>
              <a:spcAft>
                <a:spcPts val="0"/>
              </a:spcAft>
              <a:buNone/>
            </a:pPr>
            <a:r>
              <a:rPr lang="fa-IR" sz="2400" b="1" dirty="0">
                <a:latin typeface="Times New Roman" panose="02020603050405020304" pitchFamily="18" charset="0"/>
                <a:ea typeface="Times New Roman" panose="02020603050405020304" pitchFamily="18" charset="0"/>
                <a:cs typeface="B Yagut" panose="00000400000000000000" pitchFamily="2" charset="-78"/>
              </a:rPr>
              <a:t>   2-</a:t>
            </a:r>
            <a:r>
              <a:rPr lang="fa-IR" sz="2400" b="1" dirty="0">
                <a:effectLst/>
                <a:latin typeface="Times New Roman" panose="02020603050405020304" pitchFamily="18" charset="0"/>
                <a:ea typeface="Times New Roman" panose="02020603050405020304" pitchFamily="18" charset="0"/>
                <a:cs typeface="B Yagut" panose="00000400000000000000" pitchFamily="2" charset="-78"/>
              </a:rPr>
              <a:t>دبیر باید از زبان فنی جلسه آگاهی داشته باشد تا بتواند خلاصه مهمترین مسائل جلسه را بنویسد.</a:t>
            </a:r>
          </a:p>
          <a:p>
            <a:pPr marL="0" marR="0" indent="0" algn="just" rtl="1">
              <a:spcBef>
                <a:spcPts val="0"/>
              </a:spcBef>
              <a:spcAft>
                <a:spcPts val="0"/>
              </a:spcAft>
              <a:buNone/>
            </a:pPr>
            <a:r>
              <a:rPr lang="fa-IR" sz="2400" b="1" dirty="0">
                <a:effectLst/>
                <a:latin typeface="Times New Roman" panose="02020603050405020304" pitchFamily="18" charset="0"/>
                <a:ea typeface="Times New Roman" panose="02020603050405020304" pitchFamily="18" charset="0"/>
                <a:cs typeface="B Yagut" panose="00000400000000000000" pitchFamily="2" charset="-78"/>
              </a:rPr>
              <a:t> </a:t>
            </a:r>
            <a:endParaRPr lang="en-US" sz="2400" b="1" dirty="0">
              <a:effectLst/>
              <a:latin typeface="Times New Roman" panose="02020603050405020304" pitchFamily="18" charset="0"/>
              <a:ea typeface="Times New Roman" panose="02020603050405020304" pitchFamily="18" charset="0"/>
              <a:cs typeface="Mitra"/>
            </a:endParaRPr>
          </a:p>
          <a:p>
            <a:pPr marL="0" indent="0">
              <a:buNone/>
            </a:pPr>
            <a:endParaRPr lang="fa-IR" dirty="0"/>
          </a:p>
        </p:txBody>
      </p:sp>
    </p:spTree>
    <p:extLst>
      <p:ext uri="{BB962C8B-B14F-4D97-AF65-F5344CB8AC3E}">
        <p14:creationId xmlns:p14="http://schemas.microsoft.com/office/powerpoint/2010/main" val="2316986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9C74D59-55DF-45A8-94F4-BDBC538231C4}"/>
              </a:ext>
            </a:extLst>
          </p:cNvPr>
          <p:cNvSpPr>
            <a:spLocks noGrp="1"/>
          </p:cNvSpPr>
          <p:nvPr>
            <p:ph idx="1"/>
          </p:nvPr>
        </p:nvSpPr>
        <p:spPr>
          <a:xfrm>
            <a:off x="615719" y="284206"/>
            <a:ext cx="8602422" cy="6134350"/>
          </a:xfrm>
        </p:spPr>
        <p:txBody>
          <a:bodyPr>
            <a:normAutofit/>
          </a:bodyPr>
          <a:lstStyle/>
          <a:p>
            <a:pPr marL="0" indent="0">
              <a:buNone/>
            </a:pPr>
            <a:r>
              <a:rPr lang="fa-IR" sz="3200" b="1" dirty="0">
                <a:cs typeface="B Titr" panose="00000700000000000000" pitchFamily="2" charset="-78"/>
              </a:rPr>
              <a:t>7- نقش کارشناسان در هیأت کارشناسی </a:t>
            </a:r>
          </a:p>
          <a:p>
            <a:pPr marL="0" indent="0" algn="ctr">
              <a:buNone/>
            </a:pPr>
            <a:endParaRPr lang="en-US" sz="3200" b="1" dirty="0">
              <a:cs typeface="B Titr" panose="00000700000000000000" pitchFamily="2" charset="-78"/>
            </a:endParaRPr>
          </a:p>
          <a:p>
            <a:pPr marL="0" marR="0" algn="just" rtl="1">
              <a:spcBef>
                <a:spcPts val="0"/>
              </a:spcBef>
              <a:spcAft>
                <a:spcPts val="0"/>
              </a:spcAft>
            </a:pPr>
            <a:r>
              <a:rPr lang="fa-IR" sz="1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رفتارهای متفاوت و گوناگون اعضای گروه یا هیأت کارشناسان قابل انتظاراست.  نقشی که این افراد در هیات کارشناسی ایفاء می کنند. می تواند مفید، کارکردی و تاثیرگذار باشد تا هیأت کارشناسی بتوانند بهتر به نتایج کارشناسی مورد انتظار نائل شوند.</a:t>
            </a:r>
          </a:p>
          <a:p>
            <a:pPr marL="0" marR="0" algn="just" rtl="1">
              <a:spcBef>
                <a:spcPts val="0"/>
              </a:spcBef>
              <a:spcAft>
                <a:spcPts val="0"/>
              </a:spcAft>
            </a:pPr>
            <a:endParaRPr lang="fa-IR" sz="18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algn="just" rtl="1">
              <a:spcBef>
                <a:spcPts val="0"/>
              </a:spcBef>
              <a:spcAft>
                <a:spcPts val="0"/>
              </a:spcAft>
            </a:pPr>
            <a:r>
              <a:rPr lang="fa-IR" b="1" dirty="0">
                <a:latin typeface="Times New Roman" panose="02020603050405020304" pitchFamily="18" charset="0"/>
                <a:ea typeface="Times New Roman" panose="02020603050405020304" pitchFamily="18" charset="0"/>
                <a:cs typeface="B Yagut" panose="00000400000000000000" pitchFamily="2" charset="-78"/>
              </a:rPr>
              <a:t>ویژگی های کارشناس موثر و اثربخش  </a:t>
            </a:r>
            <a:endParaRPr lang="fa-IR" sz="18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indent="0" algn="just" rtl="1">
              <a:spcBef>
                <a:spcPts val="0"/>
              </a:spcBef>
              <a:spcAft>
                <a:spcPts val="0"/>
              </a:spcAft>
              <a:buNone/>
            </a:pPr>
            <a:r>
              <a:rPr lang="fa-IR" b="1" dirty="0">
                <a:latin typeface="Times New Roman" panose="02020603050405020304" pitchFamily="18" charset="0"/>
                <a:ea typeface="Times New Roman" panose="02020603050405020304" pitchFamily="18" charset="0"/>
                <a:cs typeface="B Yagut" panose="00000400000000000000" pitchFamily="2" charset="-78"/>
              </a:rPr>
              <a:t>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 rtl="1">
              <a:spcBef>
                <a:spcPts val="0"/>
              </a:spcBef>
              <a:spcAft>
                <a:spcPts val="0"/>
              </a:spcAft>
              <a:buFont typeface="+mj-lt"/>
              <a:buAutoNum type="arabicPeriod"/>
              <a:tabLst>
                <a:tab pos="752475" algn="l"/>
              </a:tabLst>
            </a:pPr>
            <a:r>
              <a:rPr lang="fa-IR" b="1" dirty="0">
                <a:latin typeface="Times New Roman" panose="02020603050405020304" pitchFamily="18" charset="0"/>
                <a:ea typeface="Times New Roman" panose="02020603050405020304" pitchFamily="18" charset="0"/>
                <a:cs typeface="B Lotus" panose="00000400000000000000" pitchFamily="2" charset="-78"/>
              </a:rPr>
              <a:t>مبتکر: ارائه دهنده افکار و فکرهاو ایده های ابتکاری</a:t>
            </a:r>
            <a:endParaRPr lang="en-US" b="1" dirty="0">
              <a:latin typeface="Times New Roman" panose="02020603050405020304" pitchFamily="18" charset="0"/>
              <a:ea typeface="Times New Roman" panose="02020603050405020304" pitchFamily="18" charset="0"/>
              <a:cs typeface="B Lotus" panose="00000400000000000000" pitchFamily="2" charset="-78"/>
            </a:endParaRPr>
          </a:p>
          <a:p>
            <a:pPr marL="342900" marR="0" lvl="0" indent="-342900" algn="just" rtl="1">
              <a:spcBef>
                <a:spcPts val="0"/>
              </a:spcBef>
              <a:spcAft>
                <a:spcPts val="0"/>
              </a:spcAft>
              <a:buFont typeface="+mj-lt"/>
              <a:buAutoNum type="arabicPeriod"/>
              <a:tabLst>
                <a:tab pos="752475" algn="l"/>
              </a:tabLst>
            </a:pPr>
            <a:r>
              <a:rPr lang="fa-IR" b="1" dirty="0">
                <a:latin typeface="Times New Roman" panose="02020603050405020304" pitchFamily="18" charset="0"/>
                <a:ea typeface="Times New Roman" panose="02020603050405020304" pitchFamily="18" charset="0"/>
                <a:cs typeface="B Lotus" panose="00000400000000000000" pitchFamily="2" charset="-78"/>
              </a:rPr>
              <a:t>گیرنده نظرات ناب دیگران</a:t>
            </a:r>
          </a:p>
          <a:p>
            <a:pPr marL="342900" marR="0" lvl="0" indent="-342900" algn="just" rtl="1">
              <a:spcBef>
                <a:spcPts val="0"/>
              </a:spcBef>
              <a:spcAft>
                <a:spcPts val="0"/>
              </a:spcAft>
              <a:buFont typeface="+mj-lt"/>
              <a:buAutoNum type="arabicPeriod"/>
              <a:tabLst>
                <a:tab pos="752475" algn="l"/>
              </a:tabLst>
            </a:pPr>
            <a:r>
              <a:rPr lang="fa-IR" b="1" dirty="0">
                <a:latin typeface="Times New Roman" panose="02020603050405020304" pitchFamily="18" charset="0"/>
                <a:ea typeface="Times New Roman" panose="02020603050405020304" pitchFamily="18" charset="0"/>
                <a:cs typeface="B Lotus" panose="00000400000000000000" pitchFamily="2" charset="-78"/>
              </a:rPr>
              <a:t>ارائه دهنده نظرات سازنده ومفیدخود</a:t>
            </a:r>
          </a:p>
          <a:p>
            <a:pPr marL="342900" marR="0" lvl="0" indent="-342900" algn="just" rtl="1">
              <a:spcBef>
                <a:spcPts val="0"/>
              </a:spcBef>
              <a:spcAft>
                <a:spcPts val="0"/>
              </a:spcAft>
              <a:buFont typeface="+mj-lt"/>
              <a:buAutoNum type="arabicPeriod"/>
              <a:tabLst>
                <a:tab pos="752475" algn="l"/>
              </a:tabLst>
            </a:pPr>
            <a:r>
              <a:rPr lang="fa-IR" b="1" dirty="0">
                <a:latin typeface="Times New Roman" panose="02020603050405020304" pitchFamily="18" charset="0"/>
                <a:ea typeface="Times New Roman" panose="02020603050405020304" pitchFamily="18" charset="0"/>
                <a:cs typeface="B Lotus" panose="00000400000000000000" pitchFamily="2" charset="-78"/>
              </a:rPr>
              <a:t>روشنگری</a:t>
            </a:r>
            <a:endParaRPr lang="en-US" b="1" dirty="0">
              <a:latin typeface="Times New Roman" panose="02020603050405020304" pitchFamily="18" charset="0"/>
              <a:ea typeface="Times New Roman" panose="02020603050405020304" pitchFamily="18" charset="0"/>
              <a:cs typeface="B Lotus" panose="00000400000000000000" pitchFamily="2" charset="-78"/>
            </a:endParaRPr>
          </a:p>
          <a:p>
            <a:pPr marL="342900" marR="0" lvl="0" indent="-342900" algn="just" rtl="1">
              <a:spcBef>
                <a:spcPts val="0"/>
              </a:spcBef>
              <a:spcAft>
                <a:spcPts val="0"/>
              </a:spcAft>
              <a:buFont typeface="+mj-lt"/>
              <a:buAutoNum type="arabicPeriod"/>
              <a:tabLst>
                <a:tab pos="752475" algn="l"/>
              </a:tabLst>
            </a:pPr>
            <a:r>
              <a:rPr lang="fa-IR" b="1" dirty="0">
                <a:latin typeface="Times New Roman" panose="02020603050405020304" pitchFamily="18" charset="0"/>
                <a:ea typeface="Times New Roman" panose="02020603050405020304" pitchFamily="18" charset="0"/>
                <a:cs typeface="B Lotus" panose="00000400000000000000" pitchFamily="2" charset="-78"/>
              </a:rPr>
              <a:t>جمع بندی کننده</a:t>
            </a:r>
          </a:p>
          <a:p>
            <a:pPr marL="342900" marR="0" lvl="0" indent="-342900" algn="just" rtl="1">
              <a:spcBef>
                <a:spcPts val="0"/>
              </a:spcBef>
              <a:spcAft>
                <a:spcPts val="0"/>
              </a:spcAft>
              <a:buFont typeface="+mj-lt"/>
              <a:buAutoNum type="arabicPeriod"/>
              <a:tabLst>
                <a:tab pos="752475" algn="l"/>
              </a:tabLst>
            </a:pPr>
            <a:r>
              <a:rPr lang="fa-IR" b="1" dirty="0">
                <a:latin typeface="Times New Roman" panose="02020603050405020304" pitchFamily="18" charset="0"/>
                <a:ea typeface="Times New Roman" panose="02020603050405020304" pitchFamily="18" charset="0"/>
                <a:cs typeface="B Lotus" panose="00000400000000000000" pitchFamily="2" charset="-78"/>
              </a:rPr>
              <a:t>هدایت گر</a:t>
            </a:r>
          </a:p>
          <a:p>
            <a:pPr marL="342900" marR="0" lvl="0" indent="-342900" algn="just" rtl="1">
              <a:spcBef>
                <a:spcPts val="0"/>
              </a:spcBef>
              <a:spcAft>
                <a:spcPts val="0"/>
              </a:spcAft>
              <a:buFont typeface="+mj-lt"/>
              <a:buAutoNum type="arabicPeriod"/>
              <a:tabLst>
                <a:tab pos="752475" algn="l"/>
              </a:tabLst>
            </a:pPr>
            <a:r>
              <a:rPr lang="fa-IR" b="1" dirty="0">
                <a:latin typeface="Times New Roman" panose="02020603050405020304" pitchFamily="18" charset="0"/>
                <a:ea typeface="Times New Roman" panose="02020603050405020304" pitchFamily="18" charset="0"/>
                <a:cs typeface="B Lotus" panose="00000400000000000000" pitchFamily="2" charset="-78"/>
              </a:rPr>
              <a:t>ارزیاب گر موضوع مطابق با استانداردها و راه کارهای علمی موضوع جلسه </a:t>
            </a:r>
            <a:endParaRPr lang="en-US" b="1" dirty="0">
              <a:latin typeface="Times New Roman" panose="02020603050405020304" pitchFamily="18" charset="0"/>
              <a:ea typeface="Times New Roman" panose="02020603050405020304" pitchFamily="18" charset="0"/>
              <a:cs typeface="B Lotus" panose="00000400000000000000" pitchFamily="2" charset="-78"/>
            </a:endParaRPr>
          </a:p>
          <a:p>
            <a:pPr marL="342900" marR="0" lvl="0" indent="-342900" algn="just" rtl="1">
              <a:spcBef>
                <a:spcPts val="0"/>
              </a:spcBef>
              <a:spcAft>
                <a:spcPts val="0"/>
              </a:spcAft>
              <a:buFont typeface="+mj-lt"/>
              <a:buAutoNum type="arabicPeriod"/>
              <a:tabLst>
                <a:tab pos="752475" algn="l"/>
              </a:tabLst>
            </a:pPr>
            <a:r>
              <a:rPr lang="fa-IR" b="1" dirty="0">
                <a:latin typeface="Times New Roman" panose="02020603050405020304" pitchFamily="18" charset="0"/>
                <a:ea typeface="Times New Roman" panose="02020603050405020304" pitchFamily="18" charset="0"/>
                <a:cs typeface="B Lotus" panose="00000400000000000000" pitchFamily="2" charset="-78"/>
              </a:rPr>
              <a:t> انرژی بخش باشد </a:t>
            </a:r>
            <a:endParaRPr lang="en-US" b="1" dirty="0">
              <a:latin typeface="Times New Roman" panose="02020603050405020304" pitchFamily="18" charset="0"/>
              <a:ea typeface="Times New Roman" panose="02020603050405020304" pitchFamily="18" charset="0"/>
              <a:cs typeface="B Lotus" panose="00000400000000000000" pitchFamily="2" charset="-78"/>
            </a:endParaRPr>
          </a:p>
          <a:p>
            <a:pPr marL="342900" marR="0" lvl="0" indent="-342900" algn="just" rtl="1">
              <a:spcBef>
                <a:spcPts val="0"/>
              </a:spcBef>
              <a:spcAft>
                <a:spcPts val="0"/>
              </a:spcAft>
              <a:buFont typeface="+mj-lt"/>
              <a:buAutoNum type="arabicPeriod"/>
              <a:tabLst>
                <a:tab pos="752475" algn="l"/>
              </a:tabLst>
            </a:pPr>
            <a:r>
              <a:rPr lang="fa-IR" b="1" dirty="0">
                <a:latin typeface="Times New Roman" panose="02020603050405020304" pitchFamily="18" charset="0"/>
                <a:ea typeface="Times New Roman" panose="02020603050405020304" pitchFamily="18" charset="0"/>
                <a:cs typeface="B Lotus" panose="00000400000000000000" pitchFamily="2" charset="-78"/>
              </a:rPr>
              <a:t>حافظه: هرکارشناس باید حافظه هیات کارشناسی باشد. </a:t>
            </a:r>
            <a:endParaRPr lang="en-US" b="1" dirty="0">
              <a:latin typeface="Times New Roman" panose="02020603050405020304" pitchFamily="18" charset="0"/>
              <a:ea typeface="Times New Roman" panose="02020603050405020304" pitchFamily="18" charset="0"/>
              <a:cs typeface="B Lotus" panose="00000400000000000000" pitchFamily="2" charset="-78"/>
            </a:endParaRPr>
          </a:p>
          <a:p>
            <a:pPr marL="342900" marR="0" lvl="0" indent="-342900" algn="just" rtl="1">
              <a:spcBef>
                <a:spcPts val="0"/>
              </a:spcBef>
              <a:spcAft>
                <a:spcPts val="0"/>
              </a:spcAft>
              <a:buFont typeface="+mj-lt"/>
              <a:buAutoNum type="arabicPeriod"/>
              <a:tabLst>
                <a:tab pos="752475" algn="l"/>
              </a:tabLst>
            </a:pPr>
            <a:r>
              <a:rPr lang="fa-IR" b="1" dirty="0">
                <a:latin typeface="Times New Roman" panose="02020603050405020304" pitchFamily="18" charset="0"/>
                <a:ea typeface="Times New Roman" panose="02020603050405020304" pitchFamily="18" charset="0"/>
                <a:cs typeface="B Lotus" panose="00000400000000000000" pitchFamily="2" charset="-78"/>
              </a:rPr>
              <a:t>واقع گرا</a:t>
            </a:r>
            <a:endParaRPr lang="en-US" b="1" dirty="0">
              <a:latin typeface="Times New Roman" panose="02020603050405020304" pitchFamily="18" charset="0"/>
              <a:ea typeface="Times New Roman" panose="02020603050405020304" pitchFamily="18" charset="0"/>
              <a:cs typeface="B Lotus" panose="00000400000000000000" pitchFamily="2" charset="-78"/>
            </a:endParaRPr>
          </a:p>
        </p:txBody>
      </p:sp>
    </p:spTree>
    <p:extLst>
      <p:ext uri="{BB962C8B-B14F-4D97-AF65-F5344CB8AC3E}">
        <p14:creationId xmlns:p14="http://schemas.microsoft.com/office/powerpoint/2010/main" val="2226422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CB7D26-B7AA-4A4B-8471-708814C3F38F}"/>
              </a:ext>
            </a:extLst>
          </p:cNvPr>
          <p:cNvSpPr>
            <a:spLocks noGrp="1"/>
          </p:cNvSpPr>
          <p:nvPr>
            <p:ph idx="1"/>
          </p:nvPr>
        </p:nvSpPr>
        <p:spPr>
          <a:xfrm>
            <a:off x="677334" y="399495"/>
            <a:ext cx="8440033" cy="5641867"/>
          </a:xfrm>
        </p:spPr>
        <p:txBody>
          <a:bodyPr>
            <a:normAutofit lnSpcReduction="10000"/>
          </a:bodyPr>
          <a:lstStyle/>
          <a:p>
            <a:pPr marR="0" algn="just" rtl="1">
              <a:spcBef>
                <a:spcPts val="0"/>
              </a:spcBef>
              <a:spcAft>
                <a:spcPts val="0"/>
              </a:spcAft>
              <a:buFont typeface="Wingdings" panose="05000000000000000000" pitchFamily="2" charset="2"/>
              <a:buChar char="v"/>
            </a:pPr>
            <a:r>
              <a:rPr lang="fa-IR" sz="2800" b="1" dirty="0">
                <a:cs typeface="B Titr" panose="00000700000000000000" pitchFamily="2" charset="-78"/>
              </a:rPr>
              <a:t>هنجارهای هیأت های کارشناسی</a:t>
            </a:r>
          </a:p>
          <a:p>
            <a:pPr marL="0" marR="0" indent="0" algn="just" rtl="1">
              <a:spcBef>
                <a:spcPts val="0"/>
              </a:spcBef>
              <a:spcAft>
                <a:spcPts val="0"/>
              </a:spcAft>
              <a:buNone/>
            </a:pPr>
            <a:endParaRPr lang="en-US" sz="1800" b="1" dirty="0">
              <a:effectLst/>
              <a:latin typeface="Times New Roman" panose="02020603050405020304" pitchFamily="18" charset="0"/>
              <a:ea typeface="Times New Roman" panose="02020603050405020304" pitchFamily="18" charset="0"/>
              <a:cs typeface="Mitra"/>
            </a:endParaRPr>
          </a:p>
          <a:p>
            <a:pPr marR="0" algn="justLow" rtl="1">
              <a:spcBef>
                <a:spcPts val="0"/>
              </a:spcBef>
              <a:spcAft>
                <a:spcPts val="0"/>
              </a:spcAft>
              <a:buFontTx/>
              <a:buChar char="-"/>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هنجارهای هیأت کارشناسی یک فکر یا باور در باره رفتاری است که انتظار می رود اعضای مذکور از خود نشان دهند. </a:t>
            </a:r>
          </a:p>
          <a:p>
            <a:pPr marR="0" algn="justLow" rtl="1">
              <a:spcBef>
                <a:spcPts val="0"/>
              </a:spcBef>
              <a:spcAft>
                <a:spcPts val="0"/>
              </a:spcAft>
              <a:buFontTx/>
              <a:buChar char="-"/>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a:t>
            </a:r>
            <a:endParaRPr lang="en-US" sz="1800" b="1" dirty="0">
              <a:effectLst/>
              <a:latin typeface="Times New Roman" panose="02020603050405020304" pitchFamily="18" charset="0"/>
              <a:ea typeface="Times New Roman" panose="02020603050405020304" pitchFamily="18" charset="0"/>
              <a:cs typeface="Mitra"/>
            </a:endParaRPr>
          </a:p>
          <a:p>
            <a:pPr marL="0" marR="0" indent="0" algn="justLow" rtl="1">
              <a:spcBef>
                <a:spcPts val="0"/>
              </a:spcBef>
              <a:spcAft>
                <a:spcPts val="0"/>
              </a:spcAft>
              <a:buNone/>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  هنجارها اغلب به مقررات یا رفتارهای استانداردی اطلاق می شود که همه اعضاء را شامل</a:t>
            </a:r>
            <a:br>
              <a:rPr lang="fa-IR" sz="1800" b="1" dirty="0">
                <a:effectLst/>
                <a:latin typeface="Times New Roman" panose="02020603050405020304" pitchFamily="18" charset="0"/>
                <a:ea typeface="Times New Roman" panose="02020603050405020304" pitchFamily="18" charset="0"/>
                <a:cs typeface="B Yagut" panose="00000400000000000000" pitchFamily="2" charset="-78"/>
              </a:rPr>
            </a:b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می گردد، وقتی کسی هنجار گروه را نقض کند، معمولاً سایر اعضاء برای تقویت هنجارها، واکنش نشان می دهند. </a:t>
            </a:r>
          </a:p>
          <a:p>
            <a:pPr marR="0" algn="justLow" rtl="1">
              <a:spcBef>
                <a:spcPts val="0"/>
              </a:spcBef>
              <a:spcAft>
                <a:spcPts val="0"/>
              </a:spcAft>
              <a:buFontTx/>
              <a:buChar char="-"/>
            </a:pPr>
            <a:endParaRPr lang="en-US" sz="1800" b="1" dirty="0">
              <a:effectLst/>
              <a:latin typeface="Times New Roman" panose="02020603050405020304" pitchFamily="18" charset="0"/>
              <a:ea typeface="Times New Roman" panose="02020603050405020304" pitchFamily="18" charset="0"/>
              <a:cs typeface="Mitra"/>
            </a:endParaRPr>
          </a:p>
          <a:p>
            <a:pPr marL="0" marR="0" algn="just" rtl="1">
              <a:spcBef>
                <a:spcPts val="0"/>
              </a:spcBef>
              <a:spcAft>
                <a:spcPts val="0"/>
              </a:spcAft>
              <a:buFont typeface="Wingdings" panose="05000000000000000000" pitchFamily="2" charset="2"/>
              <a:buChar char="v"/>
            </a:pPr>
            <a:r>
              <a:rPr lang="fa-IR" sz="2800" b="1" dirty="0">
                <a:cs typeface="B Titr" panose="00000700000000000000" pitchFamily="2" charset="-78"/>
              </a:rPr>
              <a:t> هنجارها و نقش کارشناس در هیأت های کارشناسی</a:t>
            </a:r>
          </a:p>
          <a:p>
            <a:pPr marL="0" marR="0" indent="0" algn="just" rtl="1">
              <a:spcBef>
                <a:spcPts val="0"/>
              </a:spcBef>
              <a:spcAft>
                <a:spcPts val="0"/>
              </a:spcAft>
              <a:buNone/>
            </a:pPr>
            <a:r>
              <a:rPr lang="fa-IR" b="1" dirty="0">
                <a:latin typeface="Times New Roman" panose="02020603050405020304" pitchFamily="18" charset="0"/>
                <a:ea typeface="Times New Roman" panose="02020603050405020304" pitchFamily="18" charset="0"/>
                <a:cs typeface="B Yagut" panose="00000400000000000000" pitchFamily="2" charset="-78"/>
              </a:rPr>
              <a:t> </a:t>
            </a:r>
          </a:p>
          <a:p>
            <a:pPr marL="0" marR="0" indent="0" algn="just" rtl="1">
              <a:spcBef>
                <a:spcPts val="0"/>
              </a:spcBef>
              <a:spcAft>
                <a:spcPts val="0"/>
              </a:spcAft>
              <a:buNone/>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  هیأت های کارشناسی با انواع بسیاری از هنجارها عمل می کنند مهمترین هنجار کلیدی در تیم های کارشناسی هنجار عملکردی است، یعنی قانون یا استاندارد یا مفاد قرار کارشناسی که معلوم می کند اعضاء مذکور تا چه حد باید سخت کوش باشند. سایر هنجارها از قبیل :</a:t>
            </a:r>
          </a:p>
          <a:p>
            <a:pPr marL="0" marR="0" indent="0" algn="just" rtl="1">
              <a:spcBef>
                <a:spcPts val="0"/>
              </a:spcBef>
              <a:spcAft>
                <a:spcPts val="0"/>
              </a:spcAft>
              <a:buNone/>
            </a:pPr>
            <a:endParaRPr lang="fa-IR" sz="18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indent="0" algn="just" rtl="1">
              <a:spcBef>
                <a:spcPts val="0"/>
              </a:spcBef>
              <a:spcAft>
                <a:spcPts val="0"/>
              </a:spcAft>
              <a:buNone/>
            </a:pPr>
            <a:r>
              <a:rPr lang="fa-IR" b="1" dirty="0">
                <a:latin typeface="Times New Roman" panose="02020603050405020304" pitchFamily="18" charset="0"/>
                <a:ea typeface="Times New Roman" panose="02020603050405020304" pitchFamily="18" charset="0"/>
                <a:cs typeface="B Yagut" panose="00000400000000000000" pitchFamily="2" charset="-78"/>
              </a:rPr>
              <a:t>1-</a:t>
            </a: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حضور در جلسات</a:t>
            </a:r>
          </a:p>
          <a:p>
            <a:pPr marL="0" marR="0" indent="0" algn="just" rtl="1">
              <a:spcBef>
                <a:spcPts val="0"/>
              </a:spcBef>
              <a:spcAft>
                <a:spcPts val="0"/>
              </a:spcAft>
              <a:buNone/>
            </a:pPr>
            <a:r>
              <a:rPr lang="fa-IR" b="1" dirty="0">
                <a:latin typeface="Times New Roman" panose="02020603050405020304" pitchFamily="18" charset="0"/>
                <a:ea typeface="Times New Roman" panose="02020603050405020304" pitchFamily="18" charset="0"/>
                <a:cs typeface="B Yagut" panose="00000400000000000000" pitchFamily="2" charset="-78"/>
              </a:rPr>
              <a:t>2-</a:t>
            </a: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به موقع حاضر شدن</a:t>
            </a:r>
          </a:p>
          <a:p>
            <a:pPr marL="0" marR="0" indent="0" algn="just" rtl="1">
              <a:spcBef>
                <a:spcPts val="0"/>
              </a:spcBef>
              <a:spcAft>
                <a:spcPts val="0"/>
              </a:spcAft>
              <a:buNone/>
            </a:pPr>
            <a:r>
              <a:rPr lang="fa-IR" b="1" dirty="0">
                <a:latin typeface="Times New Roman" panose="02020603050405020304" pitchFamily="18" charset="0"/>
                <a:ea typeface="Times New Roman" panose="02020603050405020304" pitchFamily="18" charset="0"/>
                <a:cs typeface="B Yagut" panose="00000400000000000000" pitchFamily="2" charset="-78"/>
              </a:rPr>
              <a:t>3-</a:t>
            </a: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درستی و صداقت</a:t>
            </a:r>
          </a:p>
          <a:p>
            <a:pPr marL="0" marR="0" indent="0" algn="just" rtl="1">
              <a:spcBef>
                <a:spcPts val="0"/>
              </a:spcBef>
              <a:spcAft>
                <a:spcPts val="0"/>
              </a:spcAft>
              <a:buNone/>
            </a:pPr>
            <a:r>
              <a:rPr lang="fa-IR" b="1" dirty="0">
                <a:latin typeface="Times New Roman" panose="02020603050405020304" pitchFamily="18" charset="0"/>
                <a:ea typeface="Times New Roman" panose="02020603050405020304" pitchFamily="18" charset="0"/>
                <a:cs typeface="B Yagut" panose="00000400000000000000" pitchFamily="2" charset="-78"/>
              </a:rPr>
              <a:t>4-</a:t>
            </a: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انتقاد به جا ومناسب</a:t>
            </a:r>
          </a:p>
          <a:p>
            <a:pPr marL="0" marR="0" indent="0" algn="just" rtl="1">
              <a:spcBef>
                <a:spcPts val="0"/>
              </a:spcBef>
              <a:spcAft>
                <a:spcPts val="0"/>
              </a:spcAft>
              <a:buNone/>
            </a:pPr>
            <a:r>
              <a:rPr lang="fa-IR" b="1" dirty="0">
                <a:latin typeface="Times New Roman" panose="02020603050405020304" pitchFamily="18" charset="0"/>
                <a:ea typeface="Times New Roman" panose="02020603050405020304" pitchFamily="18" charset="0"/>
                <a:cs typeface="B Yagut" panose="00000400000000000000" pitchFamily="2" charset="-78"/>
              </a:rPr>
              <a:t>5-</a:t>
            </a: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آمادگی ارتباط اجتماعی .فردی وفنی </a:t>
            </a:r>
          </a:p>
        </p:txBody>
      </p:sp>
    </p:spTree>
    <p:extLst>
      <p:ext uri="{BB962C8B-B14F-4D97-AF65-F5344CB8AC3E}">
        <p14:creationId xmlns:p14="http://schemas.microsoft.com/office/powerpoint/2010/main" val="4125842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A9B940-B38E-40CE-8EA1-D0733A44DA1D}"/>
              </a:ext>
            </a:extLst>
          </p:cNvPr>
          <p:cNvSpPr>
            <a:spLocks noGrp="1"/>
          </p:cNvSpPr>
          <p:nvPr>
            <p:ph idx="1"/>
          </p:nvPr>
        </p:nvSpPr>
        <p:spPr>
          <a:xfrm>
            <a:off x="686212" y="1299455"/>
            <a:ext cx="9335118" cy="3880773"/>
          </a:xfrm>
        </p:spPr>
        <p:txBody>
          <a:bodyPr/>
          <a:lstStyle/>
          <a:p>
            <a:pPr marL="0" indent="0" algn="ctr">
              <a:buNone/>
            </a:pPr>
            <a:endParaRPr lang="fa-IR" sz="4800" dirty="0">
              <a:cs typeface="B Titr" panose="00000700000000000000" pitchFamily="2" charset="-78"/>
            </a:endParaRPr>
          </a:p>
          <a:p>
            <a:pPr marL="0" indent="0" algn="ctr">
              <a:buNone/>
            </a:pPr>
            <a:r>
              <a:rPr lang="fa-IR" sz="4800" dirty="0">
                <a:cs typeface="B Titr" panose="00000700000000000000" pitchFamily="2" charset="-78"/>
              </a:rPr>
              <a:t>مباحث خاص بین رشته ایی</a:t>
            </a:r>
          </a:p>
          <a:p>
            <a:pPr marL="0" indent="0" algn="ctr">
              <a:buNone/>
            </a:pPr>
            <a:r>
              <a:rPr lang="fa-IR" sz="4800" dirty="0">
                <a:cs typeface="B Titr" panose="00000700000000000000" pitchFamily="2" charset="-78"/>
              </a:rPr>
              <a:t>مرتبط با ارزیابی</a:t>
            </a:r>
          </a:p>
          <a:p>
            <a:endParaRPr lang="en-US" dirty="0"/>
          </a:p>
        </p:txBody>
      </p:sp>
    </p:spTree>
    <p:extLst>
      <p:ext uri="{BB962C8B-B14F-4D97-AF65-F5344CB8AC3E}">
        <p14:creationId xmlns:p14="http://schemas.microsoft.com/office/powerpoint/2010/main" val="4078670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BAD710-BD1E-4C79-9C58-7413F3996E7A}"/>
              </a:ext>
            </a:extLst>
          </p:cNvPr>
          <p:cNvSpPr>
            <a:spLocks noGrp="1"/>
          </p:cNvSpPr>
          <p:nvPr>
            <p:ph idx="1"/>
          </p:nvPr>
        </p:nvSpPr>
        <p:spPr>
          <a:xfrm>
            <a:off x="721722" y="652455"/>
            <a:ext cx="8679730" cy="5553090"/>
          </a:xfrm>
        </p:spPr>
        <p:txBody>
          <a:bodyPr>
            <a:normAutofit/>
          </a:bodyPr>
          <a:lstStyle/>
          <a:p>
            <a:pPr algn="justLow">
              <a:buFont typeface="Wingdings" panose="05000000000000000000" pitchFamily="2" charset="2"/>
              <a:buChar char="v"/>
            </a:pPr>
            <a:r>
              <a:rPr lang="fa-IR" sz="2400" b="1" dirty="0">
                <a:cs typeface="B Titr" panose="00000700000000000000" pitchFamily="2" charset="-78"/>
              </a:rPr>
              <a:t>هنجارهای ناخوشایند در هیأت های کارشناسی</a:t>
            </a:r>
          </a:p>
          <a:p>
            <a:pPr marL="0" indent="0" algn="justLow">
              <a:buNone/>
            </a:pPr>
            <a:endParaRPr lang="fa-IR" sz="2400" b="1" dirty="0">
              <a:cs typeface="B Titr" panose="00000700000000000000" pitchFamily="2" charset="-78"/>
            </a:endParaRPr>
          </a:p>
          <a:p>
            <a:pPr marL="342900" marR="0" lvl="0" indent="-342900" algn="justLow" rtl="1">
              <a:spcBef>
                <a:spcPts val="0"/>
              </a:spcBef>
              <a:spcAft>
                <a:spcPts val="0"/>
              </a:spcAft>
              <a:buFont typeface="+mj-lt"/>
              <a:buAutoNum type="arabicPeriod"/>
            </a:pPr>
            <a:r>
              <a:rPr lang="ar-SA" sz="1800" b="1" dirty="0">
                <a:effectLst/>
                <a:latin typeface="Times New Roman" panose="02020603050405020304" pitchFamily="18" charset="0"/>
                <a:ea typeface="Times New Roman" panose="02020603050405020304" pitchFamily="18" charset="0"/>
                <a:cs typeface="B Yagut" panose="00000400000000000000" pitchFamily="2" charset="-78"/>
              </a:rPr>
              <a:t>افرادی که به جلسه کارشناسی دیر می آیند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افرادی که زود جلسه را ترک می کنند</a:t>
            </a:r>
            <a:r>
              <a:rPr lang="fa-IR" sz="1800" b="1" dirty="0">
                <a:effectLst/>
                <a:latin typeface="Times New Roman" panose="02020603050405020304" pitchFamily="18" charset="0"/>
                <a:ea typeface="Times New Roman" panose="02020603050405020304" pitchFamily="18" charset="0"/>
                <a:cs typeface="B Lotus" panose="00000400000000000000" pitchFamily="2" charset="-78"/>
              </a:rPr>
              <a:t>: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افرادی که موضوعی را مرتب تکرار می کنند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افرادی که شکاک هستند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افرادی که کلأ  مخالفند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  بی توجه نسبت به جلسه</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افرادی  که نجوا و پچ پچ می کنند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افرادی که بلند حرف می زنند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 که برخود تهاجمی دارند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افرادکه مفسر صحبت های دیگران هستند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افرادی که شایعه پردازی می کنند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 که همه چیز را می دانند وخود برتربین هستند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افرادی که جلسه را به اصطلاح از دور کنترل می کنند</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 که بسیار پر مشغله هستند </a:t>
            </a:r>
            <a:endParaRPr lang="en-US" sz="1800" b="1" dirty="0">
              <a:effectLst/>
              <a:latin typeface="Times New Roman" panose="02020603050405020304" pitchFamily="18" charset="0"/>
              <a:ea typeface="Times New Roman" panose="02020603050405020304" pitchFamily="18" charset="0"/>
              <a:cs typeface="Mitra"/>
            </a:endParaRPr>
          </a:p>
          <a:p>
            <a:pPr marL="342900" marR="0" lvl="0" indent="-342900" algn="justLow" rtl="1">
              <a:spcBef>
                <a:spcPts val="0"/>
              </a:spcBef>
              <a:spcAft>
                <a:spcPts val="0"/>
              </a:spcAft>
              <a:buFont typeface="+mj-lt"/>
              <a:buAutoNum type="arabicPeriod"/>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افراد نازپروده و سوگلی</a:t>
            </a:r>
            <a:endParaRPr lang="en-US" sz="1800" b="1" dirty="0">
              <a:effectLst/>
              <a:latin typeface="Times New Roman" panose="02020603050405020304" pitchFamily="18" charset="0"/>
              <a:ea typeface="Times New Roman" panose="02020603050405020304" pitchFamily="18" charset="0"/>
              <a:cs typeface="Mitra"/>
            </a:endParaRPr>
          </a:p>
          <a:p>
            <a:endParaRPr lang="en-US" dirty="0"/>
          </a:p>
        </p:txBody>
      </p:sp>
    </p:spTree>
    <p:extLst>
      <p:ext uri="{BB962C8B-B14F-4D97-AF65-F5344CB8AC3E}">
        <p14:creationId xmlns:p14="http://schemas.microsoft.com/office/powerpoint/2010/main" val="500042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C9A696-7101-432F-A7BA-5DFFABE76033}"/>
              </a:ext>
            </a:extLst>
          </p:cNvPr>
          <p:cNvSpPr>
            <a:spLocks noGrp="1"/>
          </p:cNvSpPr>
          <p:nvPr>
            <p:ph idx="1"/>
          </p:nvPr>
        </p:nvSpPr>
        <p:spPr>
          <a:xfrm>
            <a:off x="204186" y="568171"/>
            <a:ext cx="9215022" cy="5473191"/>
          </a:xfrm>
        </p:spPr>
        <p:txBody>
          <a:bodyPr>
            <a:normAutofit/>
          </a:bodyPr>
          <a:lstStyle/>
          <a:p>
            <a:pPr marL="0" indent="0" algn="just">
              <a:buNone/>
            </a:pPr>
            <a:endParaRPr lang="en-US" sz="1800" b="1" dirty="0">
              <a:cs typeface="B Nazanin" panose="00000400000000000000" pitchFamily="2" charset="-78"/>
            </a:endParaRPr>
          </a:p>
          <a:p>
            <a:pPr marR="0" algn="justLow" rtl="1">
              <a:spcBef>
                <a:spcPts val="0"/>
              </a:spcBef>
              <a:spcAft>
                <a:spcPts val="0"/>
              </a:spcAft>
              <a:buFont typeface="Wingdings" panose="05000000000000000000" pitchFamily="2" charset="2"/>
              <a:buChar char="v"/>
            </a:pPr>
            <a:r>
              <a:rPr lang="fa-IR" sz="2800" b="1" dirty="0">
                <a:cs typeface="B Titr" panose="00000700000000000000" pitchFamily="2" charset="-78"/>
              </a:rPr>
              <a:t>چالش های اثربخشی هیات کارشناسی</a:t>
            </a:r>
            <a:endParaRPr lang="en-US" sz="2800" b="1" dirty="0">
              <a:cs typeface="B Titr" panose="00000700000000000000" pitchFamily="2" charset="-78"/>
            </a:endParaRPr>
          </a:p>
          <a:p>
            <a:pPr marL="0" marR="0" indent="0" algn="justLow" rtl="1">
              <a:spcBef>
                <a:spcPts val="0"/>
              </a:spcBef>
              <a:spcAft>
                <a:spcPts val="0"/>
              </a:spcAft>
              <a:buNone/>
            </a:pPr>
            <a:endParaRPr lang="en-US" sz="2800" b="1" dirty="0">
              <a:cs typeface="B Titr" panose="00000700000000000000" pitchFamily="2" charset="-78"/>
            </a:endParaRPr>
          </a:p>
          <a:p>
            <a:pPr marL="0" marR="0" indent="57150" algn="justLow" rtl="1">
              <a:spcBef>
                <a:spcPts val="0"/>
              </a:spcBef>
              <a:spcAft>
                <a:spcPts val="0"/>
              </a:spcAf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هنگامی که مسئولین محترم قضائی، کانون و سایر نهادها و سازمانها  باتامل و دقت هیات کارشناسی تعیین وانتخاب  می کنند بدلایل ذیل این امکان وجود دارد که پویای گروه قابل انتظارنباشد. </a:t>
            </a:r>
          </a:p>
          <a:p>
            <a:pPr marL="0" marR="0" indent="0" algn="justLow" rtl="1">
              <a:spcBef>
                <a:spcPts val="0"/>
              </a:spcBef>
              <a:spcAft>
                <a:spcPts val="0"/>
              </a:spcAft>
              <a:buNone/>
            </a:pPr>
            <a:endParaRPr lang="en-US" sz="1800" b="1" dirty="0">
              <a:effectLst/>
              <a:latin typeface="Times New Roman" panose="02020603050405020304" pitchFamily="18" charset="0"/>
              <a:ea typeface="Times New Roman" panose="02020603050405020304" pitchFamily="18" charset="0"/>
              <a:cs typeface="Mitra"/>
            </a:endParaRPr>
          </a:p>
          <a:p>
            <a:pPr marL="0" marR="0" indent="0" algn="justLow" rtl="1">
              <a:spcBef>
                <a:spcPts val="0"/>
              </a:spcBef>
              <a:spcAft>
                <a:spcPts val="0"/>
              </a:spcAft>
              <a:buNone/>
            </a:pPr>
            <a:r>
              <a:rPr lang="fa-IR" sz="1900" b="1" dirty="0">
                <a:latin typeface="Times New Roman" panose="02020603050405020304" pitchFamily="18" charset="0"/>
                <a:ea typeface="Times New Roman" panose="02020603050405020304" pitchFamily="18" charset="0"/>
                <a:cs typeface="B Yagut" panose="00000400000000000000" pitchFamily="2" charset="-78"/>
              </a:rPr>
              <a:t>          1</a:t>
            </a:r>
            <a:r>
              <a:rPr lang="fa-IR" sz="1900" b="1" dirty="0">
                <a:effectLst/>
                <a:latin typeface="Times New Roman" panose="02020603050405020304" pitchFamily="18" charset="0"/>
                <a:ea typeface="Times New Roman" panose="02020603050405020304" pitchFamily="18" charset="0"/>
                <a:cs typeface="B Yagut" panose="00000400000000000000" pitchFamily="2" charset="-78"/>
              </a:rPr>
              <a:t>-فشار یک یا چند کارشناس در هیأت های کارشناسی می تواند موجب اطاعت کورکورانه شود. </a:t>
            </a:r>
            <a:endParaRPr lang="en-US" sz="1900" b="1" dirty="0">
              <a:effectLst/>
              <a:latin typeface="Times New Roman" panose="02020603050405020304" pitchFamily="18" charset="0"/>
              <a:ea typeface="Times New Roman" panose="02020603050405020304" pitchFamily="18" charset="0"/>
              <a:cs typeface="Mitra"/>
            </a:endParaRPr>
          </a:p>
          <a:p>
            <a:pPr marL="571500" marR="0" indent="0" algn="justLow" rtl="1">
              <a:spcBef>
                <a:spcPts val="0"/>
              </a:spcBef>
              <a:spcAft>
                <a:spcPts val="0"/>
              </a:spcAft>
              <a:buNone/>
            </a:pPr>
            <a:r>
              <a:rPr lang="fa-IR" sz="1900" b="1" dirty="0">
                <a:latin typeface="Times New Roman" panose="02020603050405020304" pitchFamily="18" charset="0"/>
                <a:ea typeface="Times New Roman" panose="02020603050405020304" pitchFamily="18" charset="0"/>
                <a:cs typeface="B Yagut" panose="00000400000000000000" pitchFamily="2" charset="-78"/>
              </a:rPr>
              <a:t>2-</a:t>
            </a:r>
            <a:r>
              <a:rPr lang="fa-IR" sz="1900" b="1" dirty="0">
                <a:effectLst/>
                <a:latin typeface="Times New Roman" panose="02020603050405020304" pitchFamily="18" charset="0"/>
                <a:ea typeface="Times New Roman" panose="02020603050405020304" pitchFamily="18" charset="0"/>
                <a:cs typeface="B Yagut" panose="00000400000000000000" pitchFamily="2" charset="-78"/>
              </a:rPr>
              <a:t>هنگامی که آدمها به طور عمیق گرفتار هیأتی از کارشناسان منسجم شوند، استقلال رای خود را از دست می دهند و گروه اندیشی رخ می دهد که آثار نامطلوبی را به همراه خود خواهد داشت که یک یا دو نفر عقیده خود را به نفرات دیگر یا جمع تحمیل کند. </a:t>
            </a:r>
            <a:endParaRPr lang="en-US" sz="1900" b="1" dirty="0">
              <a:effectLst/>
              <a:latin typeface="Times New Roman" panose="02020603050405020304" pitchFamily="18" charset="0"/>
              <a:ea typeface="Times New Roman" panose="02020603050405020304" pitchFamily="18" charset="0"/>
              <a:cs typeface="Mitra"/>
            </a:endParaRPr>
          </a:p>
          <a:p>
            <a:pPr marL="571500" marR="0" indent="0" algn="justLow" rtl="1">
              <a:spcBef>
                <a:spcPts val="0"/>
              </a:spcBef>
              <a:spcAft>
                <a:spcPts val="0"/>
              </a:spcAft>
              <a:buNone/>
            </a:pPr>
            <a:r>
              <a:rPr lang="fa-IR" sz="1900" b="1" dirty="0">
                <a:latin typeface="Times New Roman" panose="02020603050405020304" pitchFamily="18" charset="0"/>
                <a:ea typeface="Times New Roman" panose="02020603050405020304" pitchFamily="18" charset="0"/>
                <a:cs typeface="B Yagut" panose="00000400000000000000" pitchFamily="2" charset="-78"/>
              </a:rPr>
              <a:t>3-</a:t>
            </a:r>
            <a:r>
              <a:rPr lang="fa-IR" sz="1900" b="1" dirty="0">
                <a:effectLst/>
                <a:latin typeface="Times New Roman" panose="02020603050405020304" pitchFamily="18" charset="0"/>
                <a:ea typeface="Times New Roman" panose="02020603050405020304" pitchFamily="18" charset="0"/>
                <a:cs typeface="B Yagut" panose="00000400000000000000" pitchFamily="2" charset="-78"/>
              </a:rPr>
              <a:t>رابطه  و  دوستی</a:t>
            </a:r>
          </a:p>
          <a:p>
            <a:pPr marL="571500" marR="0" indent="0" algn="justLow" rtl="1">
              <a:spcBef>
                <a:spcPts val="0"/>
              </a:spcBef>
              <a:spcAft>
                <a:spcPts val="0"/>
              </a:spcAft>
              <a:buNone/>
            </a:pPr>
            <a:r>
              <a:rPr lang="fa-IR" sz="1900" b="1" dirty="0">
                <a:latin typeface="Times New Roman" panose="02020603050405020304" pitchFamily="18" charset="0"/>
                <a:ea typeface="Times New Roman" panose="02020603050405020304" pitchFamily="18" charset="0"/>
                <a:cs typeface="B Yagut" panose="00000400000000000000" pitchFamily="2" charset="-78"/>
              </a:rPr>
              <a:t>4-</a:t>
            </a:r>
            <a:r>
              <a:rPr lang="fa-IR" sz="1900" b="1" dirty="0">
                <a:effectLst/>
                <a:latin typeface="Times New Roman" panose="02020603050405020304" pitchFamily="18" charset="0"/>
                <a:ea typeface="Times New Roman" panose="02020603050405020304" pitchFamily="18" charset="0"/>
                <a:cs typeface="B Yagut" panose="00000400000000000000" pitchFamily="2" charset="-78"/>
              </a:rPr>
              <a:t> داشتن منافع مالی مستقیم و غیرمستقیم </a:t>
            </a:r>
          </a:p>
          <a:p>
            <a:pPr marL="571500" marR="0" indent="0" algn="justLow" rtl="1">
              <a:spcBef>
                <a:spcPts val="0"/>
              </a:spcBef>
              <a:spcAft>
                <a:spcPts val="0"/>
              </a:spcAft>
              <a:buNone/>
            </a:pPr>
            <a:r>
              <a:rPr lang="fa-IR" sz="1900" b="1" dirty="0">
                <a:effectLst/>
                <a:latin typeface="Times New Roman" panose="02020603050405020304" pitchFamily="18" charset="0"/>
                <a:ea typeface="Times New Roman" panose="02020603050405020304" pitchFamily="18" charset="0"/>
                <a:cs typeface="B Yagut" panose="00000400000000000000" pitchFamily="2" charset="-78"/>
              </a:rPr>
              <a:t>5-تهدیدکارشناس توسط فردیاسازمان </a:t>
            </a:r>
            <a:endParaRPr lang="en-US" sz="1900" b="1" dirty="0">
              <a:effectLst/>
              <a:latin typeface="Times New Roman" panose="02020603050405020304" pitchFamily="18" charset="0"/>
              <a:ea typeface="Times New Roman" panose="02020603050405020304" pitchFamily="18" charset="0"/>
              <a:cs typeface="Mitra"/>
            </a:endParaRPr>
          </a:p>
          <a:p>
            <a:pPr marL="571500" marR="0" indent="0" algn="justLow" rtl="1">
              <a:spcBef>
                <a:spcPts val="0"/>
              </a:spcBef>
              <a:spcAft>
                <a:spcPts val="0"/>
              </a:spcAft>
              <a:buNone/>
            </a:pPr>
            <a:r>
              <a:rPr lang="fa-IR" sz="1900" b="1" dirty="0">
                <a:effectLst/>
                <a:latin typeface="Times New Roman" panose="02020603050405020304" pitchFamily="18" charset="0"/>
                <a:ea typeface="Times New Roman" panose="02020603050405020304" pitchFamily="18" charset="0"/>
                <a:cs typeface="B Yagut" panose="00000400000000000000" pitchFamily="2" charset="-78"/>
              </a:rPr>
              <a:t>6-طفره رفتن کارشناس</a:t>
            </a:r>
          </a:p>
          <a:p>
            <a:pPr marL="571500" marR="0" indent="0" algn="justLow" rtl="1">
              <a:spcBef>
                <a:spcPts val="0"/>
              </a:spcBef>
              <a:spcAft>
                <a:spcPts val="0"/>
              </a:spcAft>
              <a:buNone/>
            </a:pPr>
            <a:r>
              <a:rPr lang="fa-IR" sz="1900" b="1" dirty="0">
                <a:latin typeface="Times New Roman" panose="02020603050405020304" pitchFamily="18" charset="0"/>
                <a:ea typeface="Times New Roman" panose="02020603050405020304" pitchFamily="18" charset="0"/>
                <a:cs typeface="B Yagut" panose="00000400000000000000" pitchFamily="2" charset="-78"/>
              </a:rPr>
              <a:t>7-سایرموارد</a:t>
            </a:r>
            <a:endParaRPr lang="en-US" sz="1900" b="1" dirty="0">
              <a:effectLst/>
              <a:latin typeface="Times New Roman" panose="02020603050405020304" pitchFamily="18" charset="0"/>
              <a:ea typeface="Times New Roman" panose="02020603050405020304" pitchFamily="18" charset="0"/>
              <a:cs typeface="Mitra"/>
            </a:endParaRPr>
          </a:p>
          <a:p>
            <a:endParaRPr lang="en-US" dirty="0"/>
          </a:p>
        </p:txBody>
      </p:sp>
    </p:spTree>
    <p:extLst>
      <p:ext uri="{BB962C8B-B14F-4D97-AF65-F5344CB8AC3E}">
        <p14:creationId xmlns:p14="http://schemas.microsoft.com/office/powerpoint/2010/main" val="3446260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68411"/>
            <a:ext cx="8738515" cy="5472951"/>
          </a:xfrm>
        </p:spPr>
        <p:txBody>
          <a:bodyPr/>
          <a:lstStyle/>
          <a:p>
            <a:pPr marL="0" indent="0" algn="just">
              <a:spcBef>
                <a:spcPts val="0"/>
              </a:spcBef>
              <a:buNone/>
            </a:pPr>
            <a:r>
              <a:rPr lang="fa-IR" sz="3600" b="1" dirty="0">
                <a:cs typeface="B Titr" panose="00000700000000000000" pitchFamily="2" charset="-78"/>
              </a:rPr>
              <a:t>8-پنج دشمن کار تیمی :</a:t>
            </a:r>
            <a:endParaRPr lang="en-US" sz="3600" b="1" dirty="0">
              <a:cs typeface="B Titr" panose="00000700000000000000" pitchFamily="2" charset="-78"/>
            </a:endParaRPr>
          </a:p>
          <a:p>
            <a:pPr marL="0" indent="0" algn="ctr">
              <a:spcBef>
                <a:spcPts val="0"/>
              </a:spcBef>
              <a:buNone/>
            </a:pPr>
            <a:r>
              <a:rPr lang="fa-IR" sz="4800" b="1" dirty="0">
                <a:latin typeface="Times New Roman" panose="02020603050405020304" pitchFamily="18" charset="0"/>
                <a:ea typeface="Times New Roman" panose="02020603050405020304" pitchFamily="18" charset="0"/>
              </a:rPr>
              <a:t> </a:t>
            </a:r>
            <a:endParaRPr lang="en-US" sz="4800" dirty="0">
              <a:latin typeface="Times New Roman" panose="02020603050405020304" pitchFamily="18" charset="0"/>
              <a:ea typeface="Times New Roman" panose="02020603050405020304" pitchFamily="18" charset="0"/>
            </a:endParaRPr>
          </a:p>
          <a:p>
            <a:pPr algn="justLow">
              <a:spcBef>
                <a:spcPts val="0"/>
              </a:spcBef>
              <a:buFont typeface="+mj-lt"/>
              <a:buAutoNum type="arabicPeriod"/>
              <a:tabLst>
                <a:tab pos="457200" algn="l"/>
              </a:tabLst>
            </a:pPr>
            <a:r>
              <a:rPr lang="fa-IR" sz="3600" b="1" dirty="0">
                <a:latin typeface="Times New Roman" panose="02020603050405020304" pitchFamily="18" charset="0"/>
                <a:cs typeface="B Yagut" panose="00000400000000000000" pitchFamily="2" charset="-78"/>
              </a:rPr>
              <a:t> نبود اعتماد </a:t>
            </a:r>
            <a:endParaRPr lang="en-US" sz="3600" b="1" dirty="0">
              <a:latin typeface="Times New Roman" panose="02020603050405020304" pitchFamily="18" charset="0"/>
              <a:cs typeface="B Yagut" panose="00000400000000000000" pitchFamily="2" charset="-78"/>
            </a:endParaRPr>
          </a:p>
          <a:p>
            <a:pPr algn="justLow">
              <a:spcBef>
                <a:spcPts val="0"/>
              </a:spcBef>
              <a:buFont typeface="+mj-lt"/>
              <a:buAutoNum type="arabicPeriod"/>
              <a:tabLst>
                <a:tab pos="457200" algn="l"/>
              </a:tabLst>
            </a:pPr>
            <a:r>
              <a:rPr lang="fa-IR" sz="3600" b="1" dirty="0">
                <a:latin typeface="Times New Roman" panose="02020603050405020304" pitchFamily="18" charset="0"/>
                <a:cs typeface="B Yagut" panose="00000400000000000000" pitchFamily="2" charset="-78"/>
              </a:rPr>
              <a:t>  ترس از برخورد </a:t>
            </a:r>
            <a:endParaRPr lang="en-US" sz="3600" b="1" dirty="0">
              <a:latin typeface="Times New Roman" panose="02020603050405020304" pitchFamily="18" charset="0"/>
              <a:cs typeface="B Yagut" panose="00000400000000000000" pitchFamily="2" charset="-78"/>
            </a:endParaRPr>
          </a:p>
          <a:p>
            <a:pPr algn="justLow">
              <a:spcBef>
                <a:spcPts val="0"/>
              </a:spcBef>
              <a:buFont typeface="+mj-lt"/>
              <a:buAutoNum type="arabicPeriod"/>
              <a:tabLst>
                <a:tab pos="457200" algn="l"/>
              </a:tabLst>
            </a:pPr>
            <a:r>
              <a:rPr lang="fa-IR" sz="3600" b="1" dirty="0">
                <a:latin typeface="Times New Roman" panose="02020603050405020304" pitchFamily="18" charset="0"/>
                <a:cs typeface="B Yagut" panose="00000400000000000000" pitchFamily="2" charset="-78"/>
              </a:rPr>
              <a:t> نبود تعهد </a:t>
            </a:r>
            <a:endParaRPr lang="en-US" sz="3600" b="1" dirty="0">
              <a:latin typeface="Times New Roman" panose="02020603050405020304" pitchFamily="18" charset="0"/>
              <a:cs typeface="B Yagut" panose="00000400000000000000" pitchFamily="2" charset="-78"/>
            </a:endParaRPr>
          </a:p>
          <a:p>
            <a:pPr algn="justLow">
              <a:spcBef>
                <a:spcPts val="0"/>
              </a:spcBef>
              <a:buFont typeface="+mj-lt"/>
              <a:buAutoNum type="arabicPeriod"/>
              <a:tabLst>
                <a:tab pos="457200" algn="l"/>
              </a:tabLst>
            </a:pPr>
            <a:r>
              <a:rPr lang="fa-IR" sz="3600" b="1" dirty="0">
                <a:latin typeface="Times New Roman" panose="02020603050405020304" pitchFamily="18" charset="0"/>
                <a:cs typeface="B Yagut" panose="00000400000000000000" pitchFamily="2" charset="-78"/>
              </a:rPr>
              <a:t>پرهیز از مسئولیت پذیری </a:t>
            </a:r>
            <a:endParaRPr lang="en-US" sz="3600" b="1" dirty="0">
              <a:latin typeface="Times New Roman" panose="02020603050405020304" pitchFamily="18" charset="0"/>
              <a:cs typeface="B Yagut" panose="00000400000000000000" pitchFamily="2" charset="-78"/>
            </a:endParaRPr>
          </a:p>
          <a:p>
            <a:pPr algn="justLow">
              <a:spcBef>
                <a:spcPts val="0"/>
              </a:spcBef>
              <a:buFont typeface="+mj-lt"/>
              <a:buAutoNum type="arabicPeriod"/>
              <a:tabLst>
                <a:tab pos="457200" algn="l"/>
              </a:tabLst>
            </a:pPr>
            <a:r>
              <a:rPr lang="fa-IR" sz="3600" b="1" dirty="0">
                <a:latin typeface="Times New Roman" panose="02020603050405020304" pitchFamily="18" charset="0"/>
                <a:cs typeface="B Yagut" panose="00000400000000000000" pitchFamily="2" charset="-78"/>
              </a:rPr>
              <a:t>بی توجهی به نتیجه کار </a:t>
            </a:r>
            <a:endParaRPr lang="en-US" sz="4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71375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C89FE92-BDB5-480F-8F66-27DB65E92109}"/>
              </a:ext>
            </a:extLst>
          </p:cNvPr>
          <p:cNvSpPr txBox="1"/>
          <p:nvPr/>
        </p:nvSpPr>
        <p:spPr>
          <a:xfrm>
            <a:off x="1233995" y="407773"/>
            <a:ext cx="8132427" cy="5386090"/>
          </a:xfrm>
          <a:prstGeom prst="rect">
            <a:avLst/>
          </a:prstGeom>
          <a:noFill/>
        </p:spPr>
        <p:txBody>
          <a:bodyPr wrap="square">
            <a:spAutoFit/>
          </a:bodyPr>
          <a:lstStyle/>
          <a:p>
            <a:endParaRPr lang="fa-IR" dirty="0"/>
          </a:p>
          <a:p>
            <a:pPr marL="0" marR="0" indent="285750" algn="justLow" rtl="1">
              <a:spcBef>
                <a:spcPts val="0"/>
              </a:spcBef>
              <a:spcAft>
                <a:spcPts val="0"/>
              </a:spcAft>
            </a:pPr>
            <a:r>
              <a:rPr lang="fa-IR" sz="3600" b="1" dirty="0">
                <a:solidFill>
                  <a:schemeClr val="tx1">
                    <a:lumMod val="75000"/>
                    <a:lumOff val="25000"/>
                  </a:schemeClr>
                </a:solidFill>
                <a:cs typeface="B Titr" panose="00000700000000000000" pitchFamily="2" charset="-78"/>
              </a:rPr>
              <a:t> نتیجه گیری:</a:t>
            </a:r>
          </a:p>
          <a:p>
            <a:pPr marL="0" marR="0" indent="285750" algn="justLow" rtl="1">
              <a:spcBef>
                <a:spcPts val="0"/>
              </a:spcBef>
              <a:spcAft>
                <a:spcPts val="0"/>
              </a:spcAft>
            </a:pPr>
            <a:endParaRPr lang="en-US" sz="3600" b="1" dirty="0">
              <a:solidFill>
                <a:schemeClr val="tx1">
                  <a:lumMod val="75000"/>
                  <a:lumOff val="25000"/>
                </a:schemeClr>
              </a:solidFill>
              <a:cs typeface="B Titr" panose="00000700000000000000" pitchFamily="2" charset="-78"/>
            </a:endParaRPr>
          </a:p>
          <a:p>
            <a:pPr marL="0" marR="0" indent="285750" rtl="1">
              <a:spcBef>
                <a:spcPts val="0"/>
              </a:spcBef>
              <a:spcAft>
                <a:spcPts val="0"/>
              </a:spcAft>
            </a:pPr>
            <a:r>
              <a:rPr lang="fa-IR" sz="1800" b="1" dirty="0">
                <a:effectLst/>
                <a:latin typeface="Times New Roman" panose="02020603050405020304" pitchFamily="18" charset="0"/>
                <a:ea typeface="Times New Roman" panose="02020603050405020304" pitchFamily="18" charset="0"/>
                <a:cs typeface="B Lotus" panose="00000400000000000000" pitchFamily="2" charset="-78"/>
              </a:rPr>
              <a:t>	</a:t>
            </a:r>
            <a:r>
              <a:rPr lang="fa-IR" sz="2000" b="1" dirty="0">
                <a:solidFill>
                  <a:schemeClr val="tx1">
                    <a:lumMod val="75000"/>
                    <a:lumOff val="25000"/>
                  </a:schemeClr>
                </a:solidFill>
                <a:cs typeface="B Titr" panose="00000700000000000000" pitchFamily="2" charset="-78"/>
              </a:rPr>
              <a:t>برای ارائه یک گزارش کارشناسی مستند، مستدل ، منجز، جامع ومناسب :</a:t>
            </a:r>
          </a:p>
          <a:p>
            <a:pPr marL="0" marR="0" indent="285750" algn="justLow" rtl="1">
              <a:spcBef>
                <a:spcPts val="0"/>
              </a:spcBef>
              <a:spcAft>
                <a:spcPts val="0"/>
              </a:spcAft>
            </a:pPr>
            <a:endParaRPr lang="fa-IR" sz="18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indent="285750" algn="justLow" rtl="1">
              <a:spcBef>
                <a:spcPts val="0"/>
              </a:spcBef>
              <a:spcAft>
                <a:spcPts val="0"/>
              </a:spcAf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1-همه اعضاء هیأت کارشناسی باید در فرایند تصمیم گیری و ارائه نظریه کارشناسی تشریک مساعی ، هم افزایی بجا ،بموقع ومناسب داشته باشند .</a:t>
            </a:r>
          </a:p>
          <a:p>
            <a:pPr marL="0" marR="0" indent="285750" algn="justLow" rtl="1">
              <a:spcBef>
                <a:spcPts val="0"/>
              </a:spcBef>
              <a:spcAft>
                <a:spcPts val="0"/>
              </a:spcAft>
            </a:pPr>
            <a:r>
              <a:rPr lang="fa-IR" b="1" dirty="0">
                <a:latin typeface="Times New Roman" panose="02020603050405020304" pitchFamily="18" charset="0"/>
                <a:ea typeface="Times New Roman" panose="02020603050405020304" pitchFamily="18" charset="0"/>
                <a:cs typeface="B Yagut" panose="00000400000000000000" pitchFamily="2" charset="-78"/>
              </a:rPr>
              <a:t>2-جلسات هیات کارشناسی یک دبیر جلسه وهماهنگ کننده داشته باشد</a:t>
            </a:r>
            <a:endParaRPr lang="fa-IR" sz="18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indent="285750" algn="justLow" rtl="1">
              <a:spcBef>
                <a:spcPts val="0"/>
              </a:spcBef>
              <a:spcAft>
                <a:spcPts val="0"/>
              </a:spcAf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3-از مباحثه غیر اصولی در باره طرح یا نظر خود اجتناب نمایند.</a:t>
            </a:r>
          </a:p>
          <a:p>
            <a:pPr marL="0" marR="0" indent="285750" algn="justLow" rtl="1">
              <a:spcBef>
                <a:spcPts val="0"/>
              </a:spcBef>
              <a:spcAft>
                <a:spcPts val="0"/>
              </a:spcAft>
            </a:pPr>
            <a:r>
              <a:rPr lang="fa-IR" b="1" dirty="0">
                <a:latin typeface="Times New Roman" panose="02020603050405020304" pitchFamily="18" charset="0"/>
                <a:ea typeface="Times New Roman" panose="02020603050405020304" pitchFamily="18" charset="0"/>
                <a:cs typeface="B Yagut" panose="00000400000000000000" pitchFamily="2" charset="-78"/>
              </a:rPr>
              <a:t>4- به عقایدونظرات اعضای هیات کارشناسی  احترام بگذارند.</a:t>
            </a:r>
          </a:p>
          <a:p>
            <a:pPr marL="0" marR="0" indent="285750" algn="justLow" rtl="1">
              <a:spcBef>
                <a:spcPts val="0"/>
              </a:spcBef>
              <a:spcAft>
                <a:spcPts val="0"/>
              </a:spcAf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5- اگربانظرهمکاری کارشناس مخالف است با صبر، شکیبابی ، دلایل منطقی ،فنی ،مستدل ومستندپاسخ دهید</a:t>
            </a:r>
          </a:p>
          <a:p>
            <a:pPr marL="0" marR="0" indent="285750" algn="justLow" rtl="1">
              <a:spcBef>
                <a:spcPts val="0"/>
              </a:spcBef>
              <a:spcAft>
                <a:spcPts val="0"/>
              </a:spcAft>
            </a:pPr>
            <a:r>
              <a:rPr lang="fa-IR" b="1" dirty="0">
                <a:latin typeface="Times New Roman" panose="02020603050405020304" pitchFamily="18" charset="0"/>
                <a:ea typeface="Times New Roman" panose="02020603050405020304" pitchFamily="18" charset="0"/>
                <a:cs typeface="B Yagut" panose="00000400000000000000" pitchFamily="2" charset="-78"/>
              </a:rPr>
              <a:t>6- درجلسه هیات کارشناسی به مخاطب حمله نکنید؛ بلکه به موضوع بپردازید</a:t>
            </a:r>
            <a:endParaRPr lang="fa-IR" sz="1800" b="1" dirty="0">
              <a:effectLst/>
              <a:latin typeface="Times New Roman" panose="02020603050405020304" pitchFamily="18" charset="0"/>
              <a:ea typeface="Times New Roman" panose="02020603050405020304" pitchFamily="18" charset="0"/>
              <a:cs typeface="B Yagut" panose="00000400000000000000" pitchFamily="2" charset="-78"/>
            </a:endParaRPr>
          </a:p>
          <a:p>
            <a:pPr marL="0" marR="0" indent="285750" algn="justLow" rtl="1">
              <a:spcBef>
                <a:spcPts val="0"/>
              </a:spcBef>
              <a:spcAft>
                <a:spcPts val="0"/>
              </a:spcAf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7- از تهدیدات نسبت به اثر بخشی هیأت کارشناسی مطلع باشد تا با رعایت اصول و ضوابط مربوطه بتواند به تعهدات خود ، به شایستگی عمل نماید</a:t>
            </a:r>
          </a:p>
          <a:p>
            <a:pPr marL="0" marR="0" indent="285750" algn="justLow" rtl="1">
              <a:spcBef>
                <a:spcPts val="0"/>
              </a:spcBef>
              <a:spcAft>
                <a:spcPts val="0"/>
              </a:spcAf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a:t>
            </a:r>
            <a:endParaRPr lang="en-US" sz="1800" b="1" dirty="0">
              <a:effectLst/>
              <a:latin typeface="Times New Roman" panose="02020603050405020304" pitchFamily="18" charset="0"/>
              <a:ea typeface="Times New Roman" panose="02020603050405020304" pitchFamily="18" charset="0"/>
              <a:cs typeface="Mitra"/>
            </a:endParaRPr>
          </a:p>
          <a:p>
            <a:pPr marL="0" marR="0" indent="114300" algn="justLow" rtl="1">
              <a:spcBef>
                <a:spcPts val="0"/>
              </a:spcBef>
              <a:spcAft>
                <a:spcPts val="0"/>
              </a:spcAf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a:t>
            </a:r>
            <a:endParaRPr lang="en-US" sz="1800" dirty="0">
              <a:effectLst/>
              <a:latin typeface="Times New Roman" panose="02020603050405020304" pitchFamily="18" charset="0"/>
              <a:ea typeface="Times New Roman" panose="02020603050405020304" pitchFamily="18" charset="0"/>
              <a:cs typeface="Traditional Arabic" panose="020B0604020202020204" pitchFamily="18" charset="-78"/>
            </a:endParaRPr>
          </a:p>
        </p:txBody>
      </p:sp>
    </p:spTree>
    <p:extLst>
      <p:ext uri="{BB962C8B-B14F-4D97-AF65-F5344CB8AC3E}">
        <p14:creationId xmlns:p14="http://schemas.microsoft.com/office/powerpoint/2010/main" val="2957375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503" y="444137"/>
            <a:ext cx="9225928" cy="6204857"/>
          </a:xfrm>
        </p:spPr>
        <p:txBody>
          <a:bodyPr>
            <a:normAutofit/>
          </a:bodyPr>
          <a:lstStyle/>
          <a:p>
            <a:r>
              <a:rPr lang="fa-IR" sz="3200" b="1" dirty="0">
                <a:solidFill>
                  <a:schemeClr val="tx1"/>
                </a:solidFill>
                <a:cs typeface="B Titr" panose="00000700000000000000" pitchFamily="2" charset="-78"/>
              </a:rPr>
              <a:t>منابع : </a:t>
            </a:r>
          </a:p>
          <a:p>
            <a:pPr marL="0" indent="0">
              <a:buNone/>
            </a:pPr>
            <a:r>
              <a:rPr lang="fa-IR" sz="3200" b="1" dirty="0">
                <a:solidFill>
                  <a:schemeClr val="tx1"/>
                </a:solidFill>
                <a:cs typeface="B Titr" panose="00000700000000000000" pitchFamily="2" charset="-78"/>
              </a:rPr>
              <a:t> </a:t>
            </a:r>
          </a:p>
          <a:p>
            <a:pPr algn="r" rtl="1">
              <a:buFont typeface="Wingdings" panose="05000000000000000000" pitchFamily="2" charset="2"/>
              <a:buChar char="v"/>
            </a:pPr>
            <a:r>
              <a:rPr lang="fa-IR" sz="1800" b="1" dirty="0">
                <a:cs typeface="B Nazanin" panose="00000400000000000000" pitchFamily="2" charset="-78"/>
              </a:rPr>
              <a:t>کتاب دستیار کارشناس مهندس علی خزاعی زاده و مهندس شهرزاد علیزاده، نشر پیک فرهنگ 1398 </a:t>
            </a:r>
          </a:p>
          <a:p>
            <a:pPr marR="0" lvl="0" algn="justLow" rtl="1">
              <a:spcBef>
                <a:spcPts val="0"/>
              </a:spcBef>
              <a:spcAft>
                <a:spcPts val="0"/>
              </a:spcAft>
              <a:buFont typeface="Wingdings" panose="05000000000000000000" pitchFamily="2" charset="2"/>
              <a:buChar char="v"/>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  ایران نژاد، پاریزی ، ساسان گهر پرویز، (1375) سازمان و مدیریت از تئوری تا عمل، تهران انتشارات موسسه عالی بانکداری ایران.</a:t>
            </a:r>
            <a:endParaRPr lang="en-US" sz="1800" b="1" dirty="0">
              <a:effectLst/>
              <a:latin typeface="Times New Roman" panose="02020603050405020304" pitchFamily="18" charset="0"/>
              <a:ea typeface="Times New Roman" panose="02020603050405020304" pitchFamily="18" charset="0"/>
              <a:cs typeface="Mitra"/>
            </a:endParaRPr>
          </a:p>
          <a:p>
            <a:pPr marR="0" lvl="0" algn="justLow" rtl="1">
              <a:spcBef>
                <a:spcPts val="0"/>
              </a:spcBef>
              <a:spcAft>
                <a:spcPts val="0"/>
              </a:spcAft>
              <a:buFont typeface="Wingdings" panose="05000000000000000000" pitchFamily="2" charset="2"/>
              <a:buChar char="v"/>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جمشیدیان. مهدی، اخوان صراف. احمد رضا، (1381) نظریه سیستمها و وظایف مدیران تهران، انتشارات سیمین.</a:t>
            </a:r>
            <a:endParaRPr lang="en-US" sz="1800" b="1" dirty="0">
              <a:effectLst/>
              <a:latin typeface="Times New Roman" panose="02020603050405020304" pitchFamily="18" charset="0"/>
              <a:ea typeface="Times New Roman" panose="02020603050405020304" pitchFamily="18" charset="0"/>
              <a:cs typeface="Mitra"/>
            </a:endParaRPr>
          </a:p>
          <a:p>
            <a:pPr marR="0" lvl="0" algn="justLow" rtl="1">
              <a:spcBef>
                <a:spcPts val="0"/>
              </a:spcBef>
              <a:spcAft>
                <a:spcPts val="0"/>
              </a:spcAft>
              <a:buFont typeface="Wingdings" panose="05000000000000000000" pitchFamily="2" charset="2"/>
              <a:buChar char="v"/>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رضائیان. علی، (1381) مبانی مدیریت و رفتار سازمانی، تهران، سازمان مطالعه و تدوین کتب علوم انسانی دانشگاهها (سمت) . </a:t>
            </a:r>
            <a:endParaRPr lang="en-US" sz="1800" b="1" dirty="0">
              <a:effectLst/>
              <a:latin typeface="Times New Roman" panose="02020603050405020304" pitchFamily="18" charset="0"/>
              <a:ea typeface="Times New Roman" panose="02020603050405020304" pitchFamily="18" charset="0"/>
              <a:cs typeface="Mitra"/>
            </a:endParaRPr>
          </a:p>
          <a:p>
            <a:pPr marR="0" lvl="0" algn="justLow" rtl="1">
              <a:spcBef>
                <a:spcPts val="0"/>
              </a:spcBef>
              <a:spcAft>
                <a:spcPts val="0"/>
              </a:spcAft>
              <a:buFont typeface="Wingdings" panose="05000000000000000000" pitchFamily="2" charset="2"/>
              <a:buChar char="v"/>
              <a:tabLst>
                <a:tab pos="457200" algn="l"/>
              </a:tabLst>
            </a:pPr>
            <a:r>
              <a:rPr lang="fa-IR" sz="1800" b="1" dirty="0">
                <a:effectLst/>
                <a:latin typeface="Times New Roman" panose="02020603050405020304" pitchFamily="18" charset="0"/>
                <a:ea typeface="Times New Roman" panose="02020603050405020304" pitchFamily="18" charset="0"/>
                <a:cs typeface="B Yagut" panose="00000400000000000000" pitchFamily="2" charset="-78"/>
              </a:rPr>
              <a:t>ماحوزی. مهدی (1371)، فن رهبری کنفرانس و اداره جلسات ، تهران، انتشارات اساطیر . </a:t>
            </a:r>
            <a:endParaRPr lang="en-US" sz="1800" b="1" dirty="0">
              <a:effectLst/>
              <a:latin typeface="Times New Roman" panose="02020603050405020304" pitchFamily="18" charset="0"/>
              <a:ea typeface="Times New Roman" panose="02020603050405020304" pitchFamily="18" charset="0"/>
              <a:cs typeface="Mitra"/>
            </a:endParaRPr>
          </a:p>
          <a:p>
            <a:pPr marR="0" lvl="0" algn="justLow" rtl="1">
              <a:spcBef>
                <a:spcPts val="0"/>
              </a:spcBef>
              <a:spcAft>
                <a:spcPts val="0"/>
              </a:spcAft>
              <a:buFont typeface="Wingdings" panose="05000000000000000000" pitchFamily="2" charset="2"/>
              <a:buChar char="v"/>
              <a:tabLst>
                <a:tab pos="457200" algn="l"/>
              </a:tabLst>
            </a:pPr>
            <a:r>
              <a:rPr lang="fa-IR" sz="1800" b="1" dirty="0">
                <a:effectLst/>
                <a:latin typeface="Times New Roman" panose="02020603050405020304" pitchFamily="18" charset="0"/>
                <a:ea typeface="Times New Roman" panose="02020603050405020304" pitchFamily="18" charset="0"/>
                <a:cs typeface="Mitra"/>
              </a:rPr>
              <a:t>مقالات مدیریتی ورفتارسازمانی ونحوه تشکیل واداره جلسه </a:t>
            </a:r>
          </a:p>
          <a:p>
            <a:pPr algn="justLow">
              <a:spcBef>
                <a:spcPts val="0"/>
              </a:spcBef>
              <a:buFont typeface="Wingdings" panose="05000000000000000000" pitchFamily="2" charset="2"/>
              <a:buChar char="v"/>
              <a:tabLst>
                <a:tab pos="457200" algn="l"/>
              </a:tabLst>
            </a:pPr>
            <a:r>
              <a:rPr lang="fa-IR" sz="1800" b="1" dirty="0">
                <a:effectLst/>
                <a:latin typeface="Times New Roman" panose="02020603050405020304" pitchFamily="18" charset="0"/>
                <a:ea typeface="Times New Roman" panose="02020603050405020304" pitchFamily="18" charset="0"/>
                <a:cs typeface="Mitra"/>
              </a:rPr>
              <a:t>مقالات کارگروهی وتیمی  </a:t>
            </a:r>
            <a:endParaRPr lang="en-US" sz="1800" b="1" dirty="0">
              <a:effectLst/>
              <a:latin typeface="Times New Roman" panose="02020603050405020304" pitchFamily="18" charset="0"/>
              <a:ea typeface="Times New Roman" panose="02020603050405020304" pitchFamily="18" charset="0"/>
              <a:cs typeface="Mitra"/>
            </a:endParaRPr>
          </a:p>
          <a:p>
            <a:pPr algn="r" rtl="1">
              <a:buFont typeface="Wingdings" panose="05000000000000000000" pitchFamily="2" charset="2"/>
              <a:buChar char="v"/>
            </a:pPr>
            <a:r>
              <a:rPr lang="fa-IR" sz="1400" b="1" dirty="0">
                <a:latin typeface="Times New Roman" panose="02020603050405020304" pitchFamily="18" charset="0"/>
              </a:rPr>
              <a:t>کانال تلگرامی نکات کاربردی و مهم کارشناسی بامدیریت مهندس خزاعی راده  </a:t>
            </a:r>
          </a:p>
          <a:p>
            <a:pPr algn="r" rtl="1">
              <a:buFont typeface="Wingdings" panose="05000000000000000000" pitchFamily="2" charset="2"/>
              <a:buChar char="v"/>
            </a:pPr>
            <a:r>
              <a:rPr lang="fa-IR" sz="1400" b="1" dirty="0">
                <a:latin typeface="Times New Roman" panose="02020603050405020304" pitchFamily="18" charset="0"/>
              </a:rPr>
              <a:t>  </a:t>
            </a:r>
            <a:r>
              <a:rPr lang="en-US" sz="1400" b="1" dirty="0">
                <a:latin typeface="Times New Roman" panose="02020603050405020304" pitchFamily="18" charset="0"/>
              </a:rPr>
              <a:t>t.me/</a:t>
            </a:r>
            <a:r>
              <a:rPr lang="en-US" sz="1400" b="1" dirty="0" err="1">
                <a:latin typeface="Times New Roman" panose="02020603050405020304" pitchFamily="18" charset="0"/>
              </a:rPr>
              <a:t>eatlaatekarshnaci</a:t>
            </a:r>
            <a:r>
              <a:rPr lang="en-US" sz="1400" b="1" dirty="0">
                <a:latin typeface="Times New Roman" panose="02020603050405020304" pitchFamily="18" charset="0"/>
              </a:rPr>
              <a:t> </a:t>
            </a:r>
          </a:p>
          <a:p>
            <a:pPr marL="0" indent="0" algn="r" rtl="1">
              <a:buNone/>
            </a:pPr>
            <a:endParaRPr lang="fa-IR" sz="1600" b="1" dirty="0">
              <a:cs typeface="B Nazanin" panose="00000400000000000000" pitchFamily="2" charset="-78"/>
            </a:endParaRPr>
          </a:p>
        </p:txBody>
      </p:sp>
    </p:spTree>
    <p:extLst>
      <p:ext uri="{BB962C8B-B14F-4D97-AF65-F5344CB8AC3E}">
        <p14:creationId xmlns:p14="http://schemas.microsoft.com/office/powerpoint/2010/main" val="4030428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743" y="570442"/>
            <a:ext cx="9008188" cy="5550195"/>
          </a:xfrm>
        </p:spPr>
        <p:txBody>
          <a:bodyPr>
            <a:normAutofit lnSpcReduction="10000"/>
          </a:bodyPr>
          <a:lstStyle/>
          <a:p>
            <a:pPr marL="0" indent="0" algn="ctr">
              <a:buNone/>
            </a:pPr>
            <a:r>
              <a:rPr lang="fa-IR" sz="3200" b="1" dirty="0">
                <a:solidFill>
                  <a:schemeClr val="tx1"/>
                </a:solidFill>
                <a:cs typeface="B Titr" panose="00000700000000000000" pitchFamily="2" charset="-78"/>
              </a:rPr>
              <a:t> ارائـه کننده :</a:t>
            </a:r>
          </a:p>
          <a:p>
            <a:pPr marL="0" indent="0" algn="ctr">
              <a:buNone/>
            </a:pPr>
            <a:endParaRPr lang="fa-IR" sz="3200" b="1" dirty="0">
              <a:solidFill>
                <a:schemeClr val="tx1"/>
              </a:solidFill>
              <a:cs typeface="B Titr" panose="00000700000000000000" pitchFamily="2" charset="-78"/>
            </a:endParaRPr>
          </a:p>
          <a:p>
            <a:pPr marL="0" indent="0" algn="ctr">
              <a:buNone/>
            </a:pPr>
            <a:r>
              <a:rPr lang="fa-IR" sz="3200" b="1" dirty="0">
                <a:solidFill>
                  <a:schemeClr val="tx1"/>
                </a:solidFill>
                <a:cs typeface="B Titr" panose="00000700000000000000" pitchFamily="2" charset="-78"/>
              </a:rPr>
              <a:t> مهنـدس علـی خـزاعی زاده کـارشنـاس رسـمی </a:t>
            </a:r>
          </a:p>
          <a:p>
            <a:pPr marL="0" indent="0" algn="ctr">
              <a:buNone/>
            </a:pPr>
            <a:r>
              <a:rPr lang="fa-IR" sz="3200" b="1" dirty="0">
                <a:solidFill>
                  <a:schemeClr val="tx1"/>
                </a:solidFill>
                <a:cs typeface="B Titr" panose="00000700000000000000" pitchFamily="2" charset="-78"/>
              </a:rPr>
              <a:t>دادگستـری تهـران – رشتـه راه وساختمـان </a:t>
            </a:r>
            <a:endParaRPr lang="en-US" sz="3200" dirty="0">
              <a:solidFill>
                <a:schemeClr val="tx1"/>
              </a:solidFill>
              <a:cs typeface="B Titr" panose="00000700000000000000" pitchFamily="2" charset="-78"/>
            </a:endParaRPr>
          </a:p>
          <a:p>
            <a:pPr marL="0" indent="0">
              <a:buNone/>
            </a:pPr>
            <a:r>
              <a:rPr lang="fa-IR" b="1" dirty="0">
                <a:solidFill>
                  <a:schemeClr val="tx1"/>
                </a:solidFill>
              </a:rPr>
              <a:t> </a:t>
            </a:r>
            <a:endParaRPr lang="en-US" dirty="0">
              <a:solidFill>
                <a:schemeClr val="tx1"/>
              </a:solidFill>
            </a:endParaRPr>
          </a:p>
          <a:p>
            <a:pPr marL="0" indent="0">
              <a:buNone/>
            </a:pPr>
            <a:r>
              <a:rPr lang="fa-IR" b="1" dirty="0">
                <a:solidFill>
                  <a:schemeClr val="tx1"/>
                </a:solidFill>
              </a:rPr>
              <a:t> </a:t>
            </a:r>
            <a:endParaRPr lang="en-US" dirty="0">
              <a:solidFill>
                <a:schemeClr val="tx1"/>
              </a:solidFill>
            </a:endParaRPr>
          </a:p>
          <a:p>
            <a:pPr marL="0" indent="0" algn="ctr">
              <a:buNone/>
            </a:pPr>
            <a:r>
              <a:rPr lang="fa-IR" b="1" dirty="0">
                <a:solidFill>
                  <a:schemeClr val="tx1"/>
                </a:solidFill>
              </a:rPr>
              <a:t> </a:t>
            </a:r>
            <a:r>
              <a:rPr lang="fa-IR" sz="2800" b="1" dirty="0">
                <a:solidFill>
                  <a:schemeClr val="tx1"/>
                </a:solidFill>
                <a:cs typeface="B Nazanin" panose="00000400000000000000" pitchFamily="2" charset="-78"/>
              </a:rPr>
              <a:t>کانال تلگرامی نکات کاربردی و مهم کارشناسی  </a:t>
            </a:r>
          </a:p>
          <a:p>
            <a:pPr marL="0" indent="0" algn="ctr">
              <a:buNone/>
            </a:pPr>
            <a:r>
              <a:rPr lang="fa-IR" sz="2800" b="1" dirty="0">
                <a:solidFill>
                  <a:schemeClr val="tx1"/>
                </a:solidFill>
                <a:cs typeface="B Nazanin" panose="00000400000000000000" pitchFamily="2" charset="-78"/>
              </a:rPr>
              <a:t>  </a:t>
            </a:r>
            <a:r>
              <a:rPr lang="en-US" sz="2800" b="1" dirty="0">
                <a:solidFill>
                  <a:schemeClr val="tx1"/>
                </a:solidFill>
                <a:cs typeface="B Nazanin" panose="00000400000000000000" pitchFamily="2" charset="-78"/>
              </a:rPr>
              <a:t>t.me/</a:t>
            </a:r>
            <a:r>
              <a:rPr lang="en-US" sz="2800" b="1" dirty="0" err="1">
                <a:solidFill>
                  <a:schemeClr val="tx1"/>
                </a:solidFill>
                <a:cs typeface="B Nazanin" panose="00000400000000000000" pitchFamily="2" charset="-78"/>
              </a:rPr>
              <a:t>eatlaatekarshnaei</a:t>
            </a:r>
            <a:r>
              <a:rPr lang="en-US" sz="2800" b="1" dirty="0">
                <a:solidFill>
                  <a:schemeClr val="tx1"/>
                </a:solidFill>
                <a:cs typeface="B Nazanin" panose="00000400000000000000" pitchFamily="2" charset="-78"/>
              </a:rPr>
              <a:t>     </a:t>
            </a:r>
          </a:p>
          <a:p>
            <a:pPr marL="0" indent="0">
              <a:buNone/>
            </a:pPr>
            <a:r>
              <a:rPr lang="en-US" b="1" dirty="0">
                <a:solidFill>
                  <a:schemeClr val="tx1"/>
                </a:solidFill>
              </a:rPr>
              <a:t>    </a:t>
            </a:r>
            <a:endParaRPr lang="en-US" dirty="0">
              <a:solidFill>
                <a:schemeClr val="tx1"/>
              </a:solidFill>
            </a:endParaRPr>
          </a:p>
          <a:p>
            <a:pPr marL="0" indent="0">
              <a:buNone/>
            </a:pPr>
            <a:endParaRPr lang="fa-IR" b="1" dirty="0">
              <a:solidFill>
                <a:schemeClr val="tx1"/>
              </a:solidFill>
            </a:endParaRPr>
          </a:p>
          <a:p>
            <a:pPr marL="0" indent="0" algn="ctr">
              <a:buNone/>
            </a:pPr>
            <a:r>
              <a:rPr lang="fa-IR" sz="3200" b="1" dirty="0">
                <a:solidFill>
                  <a:schemeClr val="tx1"/>
                </a:solidFill>
                <a:cs typeface="B Nazanin" panose="00000400000000000000" pitchFamily="2" charset="-78"/>
              </a:rPr>
              <a:t>شماره همراه :    09123134397</a:t>
            </a:r>
            <a:endParaRPr lang="fa-IR" sz="32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944055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6A03F7-ECBA-4128-96D5-A80CD0F00C99}"/>
              </a:ext>
            </a:extLst>
          </p:cNvPr>
          <p:cNvSpPr>
            <a:spLocks noGrp="1"/>
          </p:cNvSpPr>
          <p:nvPr>
            <p:ph idx="1"/>
          </p:nvPr>
        </p:nvSpPr>
        <p:spPr>
          <a:xfrm>
            <a:off x="677863" y="1233996"/>
            <a:ext cx="8596312" cy="4808029"/>
          </a:xfrm>
        </p:spPr>
        <p:txBody>
          <a:bodyPr/>
          <a:lstStyle/>
          <a:p>
            <a:endParaRPr lang="fa-IR" dirty="0"/>
          </a:p>
          <a:p>
            <a:endParaRPr lang="fa-IR" dirty="0"/>
          </a:p>
          <a:p>
            <a:endParaRPr lang="fa-IR" dirty="0"/>
          </a:p>
          <a:p>
            <a:endParaRPr lang="fa-IR" dirty="0"/>
          </a:p>
          <a:p>
            <a:pPr algn="ctr"/>
            <a:r>
              <a:rPr lang="fa-IR" sz="3200" dirty="0">
                <a:solidFill>
                  <a:schemeClr val="tx1"/>
                </a:solidFill>
                <a:cs typeface="B Titr" panose="00000700000000000000" pitchFamily="2" charset="-78"/>
              </a:rPr>
              <a:t>با تشکر از توجه شما سروران محترم و فرهیختگان گرامی</a:t>
            </a:r>
            <a:endParaRPr lang="en-US" sz="3200" dirty="0"/>
          </a:p>
          <a:p>
            <a:pPr marL="0" indent="0">
              <a:buNone/>
            </a:pPr>
            <a:endParaRPr lang="en-US" dirty="0"/>
          </a:p>
        </p:txBody>
      </p:sp>
    </p:spTree>
    <p:extLst>
      <p:ext uri="{BB962C8B-B14F-4D97-AF65-F5344CB8AC3E}">
        <p14:creationId xmlns:p14="http://schemas.microsoft.com/office/powerpoint/2010/main" val="26904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6756" y="365760"/>
            <a:ext cx="8921579" cy="6193535"/>
          </a:xfrm>
        </p:spPr>
        <p:txBody>
          <a:bodyPr>
            <a:noAutofit/>
          </a:bodyPr>
          <a:lstStyle/>
          <a:p>
            <a:pPr marL="0" indent="0" algn="ctr">
              <a:buNone/>
            </a:pPr>
            <a:r>
              <a:rPr lang="fa-IR" sz="3200" dirty="0">
                <a:solidFill>
                  <a:schemeClr val="tx1"/>
                </a:solidFill>
                <a:cs typeface="B Titr" panose="00000700000000000000" pitchFamily="2" charset="-78"/>
              </a:rPr>
              <a:t>امـام عـلی (ع) :</a:t>
            </a:r>
          </a:p>
          <a:p>
            <a:pPr marL="0" indent="0" algn="ctr">
              <a:buNone/>
            </a:pPr>
            <a:endParaRPr lang="fa-IR" sz="3200" dirty="0">
              <a:solidFill>
                <a:schemeClr val="tx1"/>
              </a:solidFill>
              <a:cs typeface="B Titr" panose="00000700000000000000" pitchFamily="2" charset="-78"/>
            </a:endParaRPr>
          </a:p>
          <a:p>
            <a:pPr marL="0" indent="0" algn="ctr">
              <a:buNone/>
            </a:pPr>
            <a:r>
              <a:rPr lang="fa-IR" sz="3200" dirty="0">
                <a:solidFill>
                  <a:schemeClr val="tx1"/>
                </a:solidFill>
                <a:cs typeface="B Titr" panose="00000700000000000000" pitchFamily="2" charset="-78"/>
              </a:rPr>
              <a:t>"حفظ التجارب راس العقل"</a:t>
            </a:r>
          </a:p>
          <a:p>
            <a:pPr marL="0" indent="0" algn="ctr">
              <a:buNone/>
            </a:pPr>
            <a:endParaRPr lang="fa-IR" sz="3200" dirty="0">
              <a:solidFill>
                <a:schemeClr val="tx1"/>
              </a:solidFill>
              <a:cs typeface="B Titr" panose="00000700000000000000" pitchFamily="2" charset="-78"/>
            </a:endParaRPr>
          </a:p>
          <a:p>
            <a:pPr marL="0" indent="0" algn="ctr">
              <a:buNone/>
            </a:pPr>
            <a:r>
              <a:rPr lang="fa-IR" sz="3600" dirty="0">
                <a:solidFill>
                  <a:schemeClr val="tx1"/>
                </a:solidFill>
                <a:cs typeface="B Titr" panose="00000700000000000000" pitchFamily="2" charset="-78"/>
              </a:rPr>
              <a:t>ثبت و بکـارگیـری تجربیـات ریشه خـردمندی است.</a:t>
            </a:r>
          </a:p>
          <a:p>
            <a:pPr marL="0" indent="0" algn="ctr">
              <a:buNone/>
            </a:pPr>
            <a:endParaRPr lang="fa-IR" sz="3200" dirty="0">
              <a:solidFill>
                <a:schemeClr val="tx1"/>
              </a:solidFill>
              <a:cs typeface="B Titr" panose="00000700000000000000" pitchFamily="2" charset="-78"/>
            </a:endParaRPr>
          </a:p>
          <a:p>
            <a:pPr marL="0" indent="0" algn="ctr">
              <a:buNone/>
            </a:pPr>
            <a:endParaRPr lang="fa-IR" sz="2400" dirty="0">
              <a:solidFill>
                <a:schemeClr val="tx1"/>
              </a:solidFill>
              <a:cs typeface="B Titr" panose="00000700000000000000" pitchFamily="2" charset="-78"/>
            </a:endParaRPr>
          </a:p>
          <a:p>
            <a:pPr marL="0" indent="0" algn="ctr">
              <a:buNone/>
            </a:pPr>
            <a:r>
              <a:rPr lang="fa-IR" sz="2400" dirty="0">
                <a:solidFill>
                  <a:schemeClr val="tx1"/>
                </a:solidFill>
                <a:cs typeface="B Titr" panose="00000700000000000000" pitchFamily="2" charset="-78"/>
              </a:rPr>
              <a:t>غررالحـکم و دررالکلـم،باب چهـارم،فصـل سوم</a:t>
            </a:r>
          </a:p>
          <a:p>
            <a:pPr marL="0" indent="0">
              <a:buNone/>
            </a:pPr>
            <a:endParaRPr lang="fa-IR" sz="3600" dirty="0">
              <a:solidFill>
                <a:schemeClr val="tx1"/>
              </a:solidFill>
            </a:endParaRPr>
          </a:p>
        </p:txBody>
      </p:sp>
    </p:spTree>
    <p:extLst>
      <p:ext uri="{BB962C8B-B14F-4D97-AF65-F5344CB8AC3E}">
        <p14:creationId xmlns:p14="http://schemas.microsoft.com/office/powerpoint/2010/main" val="79139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F786E5-FF0E-48BB-81BD-E9FF4ACFFC6F}"/>
              </a:ext>
            </a:extLst>
          </p:cNvPr>
          <p:cNvSpPr>
            <a:spLocks noGrp="1"/>
          </p:cNvSpPr>
          <p:nvPr>
            <p:ph idx="1"/>
          </p:nvPr>
        </p:nvSpPr>
        <p:spPr>
          <a:xfrm>
            <a:off x="677334" y="328475"/>
            <a:ext cx="8596668" cy="5712888"/>
          </a:xfrm>
        </p:spPr>
        <p:txBody>
          <a:bodyPr>
            <a:normAutofit fontScale="92500"/>
          </a:bodyPr>
          <a:lstStyle/>
          <a:p>
            <a:pPr marL="0" indent="0" algn="ctr" rtl="1">
              <a:buFont typeface="Wingdings 3" charset="2"/>
              <a:buNone/>
            </a:pPr>
            <a:r>
              <a:rPr lang="fa-IR" sz="3200" b="1" dirty="0">
                <a:cs typeface="B Titr" panose="00000700000000000000" pitchFamily="2" charset="-78"/>
              </a:rPr>
              <a:t>مهندس علی خزاعی زاده </a:t>
            </a:r>
          </a:p>
          <a:p>
            <a:pPr marL="0" indent="0" algn="ctr" rtl="1">
              <a:buFont typeface="Wingdings 3" charset="2"/>
              <a:buNone/>
            </a:pPr>
            <a:endParaRPr lang="fa-IR" sz="2800" b="1" dirty="0">
              <a:cs typeface="B Titr" panose="00000700000000000000" pitchFamily="2" charset="-78"/>
            </a:endParaRPr>
          </a:p>
          <a:p>
            <a:pPr marL="0" indent="0" algn="ctr" rtl="1">
              <a:buFont typeface="Wingdings 3" charset="2"/>
              <a:buNone/>
            </a:pPr>
            <a:r>
              <a:rPr lang="fa-IR" sz="2800" b="1" dirty="0">
                <a:cs typeface="B Titr" panose="00000700000000000000" pitchFamily="2" charset="-78"/>
              </a:rPr>
              <a:t>کارشناس رسمی دادگستری کانون  رشته راه و ساختمان</a:t>
            </a:r>
          </a:p>
          <a:p>
            <a:pPr marL="0" indent="0" algn="ctr" rtl="1">
              <a:buFont typeface="Wingdings 3" charset="2"/>
              <a:buNone/>
            </a:pPr>
            <a:endParaRPr lang="fa-IR" sz="1800" b="1" dirty="0">
              <a:cs typeface="B Titr" panose="00000700000000000000" pitchFamily="2" charset="-78"/>
            </a:endParaRPr>
          </a:p>
          <a:p>
            <a:pPr marL="0" indent="0" algn="ctr" rtl="1">
              <a:buFont typeface="Wingdings 3" charset="2"/>
              <a:buNone/>
            </a:pPr>
            <a:endParaRPr lang="fa-IR" sz="1800" b="1" dirty="0">
              <a:cs typeface="B Titr" panose="00000700000000000000" pitchFamily="2" charset="-78"/>
            </a:endParaRPr>
          </a:p>
          <a:p>
            <a:pPr marL="0" indent="0" algn="r" rtl="1">
              <a:buFont typeface="Wingdings 3" charset="2"/>
              <a:buNone/>
            </a:pPr>
            <a:r>
              <a:rPr lang="fa-IR" sz="2400" b="1" dirty="0">
                <a:cs typeface="B Titr" panose="00000700000000000000" pitchFamily="2" charset="-78"/>
              </a:rPr>
              <a:t>نویسنده کتاب دستیار کارشناس</a:t>
            </a:r>
          </a:p>
          <a:p>
            <a:pPr marL="0" indent="0" algn="r" rtl="1">
              <a:buFont typeface="Wingdings 3" charset="2"/>
              <a:buNone/>
            </a:pPr>
            <a:r>
              <a:rPr lang="fa-IR" sz="2400" b="1" dirty="0">
                <a:cs typeface="B Titr" panose="00000700000000000000" pitchFamily="2" charset="-78"/>
              </a:rPr>
              <a:t>دادیارکانون تهران</a:t>
            </a:r>
          </a:p>
          <a:p>
            <a:pPr marL="0" indent="0" algn="r" rtl="1">
              <a:buFont typeface="Wingdings 3" charset="2"/>
              <a:buNone/>
            </a:pPr>
            <a:r>
              <a:rPr lang="fa-IR" sz="2400" b="1" dirty="0">
                <a:cs typeface="B Titr" panose="00000700000000000000" pitchFamily="2" charset="-78"/>
              </a:rPr>
              <a:t>عضو واحد پژوهش کانون تهران</a:t>
            </a:r>
          </a:p>
          <a:p>
            <a:pPr marL="0" indent="0" algn="r" rtl="1">
              <a:buFont typeface="Wingdings 3" charset="2"/>
              <a:buNone/>
            </a:pPr>
            <a:r>
              <a:rPr lang="fa-IR" sz="2400" b="1" dirty="0">
                <a:cs typeface="B Titr" panose="00000700000000000000" pitchFamily="2" charset="-78"/>
              </a:rPr>
              <a:t>عضو کمیته های وحدت رویه کانون تهران</a:t>
            </a:r>
          </a:p>
          <a:p>
            <a:pPr marL="0" indent="0" algn="r" rtl="1">
              <a:buFont typeface="Wingdings 3" charset="2"/>
              <a:buNone/>
            </a:pPr>
            <a:endParaRPr lang="fa-IR" sz="2400" b="1" dirty="0">
              <a:cs typeface="B Titr" panose="00000700000000000000" pitchFamily="2" charset="-78"/>
            </a:endParaRPr>
          </a:p>
          <a:p>
            <a:pPr marL="0" indent="0" algn="ctr" rtl="1">
              <a:buFont typeface="Wingdings 3" charset="2"/>
              <a:buNone/>
            </a:pPr>
            <a:r>
              <a:rPr lang="fa-IR" sz="2200" b="1" dirty="0">
                <a:cs typeface="B Titr" panose="00000700000000000000" pitchFamily="2" charset="-78"/>
              </a:rPr>
              <a:t>                                                                                                                                زمستان1402</a:t>
            </a:r>
          </a:p>
          <a:p>
            <a:pPr marL="0" indent="0" algn="r" rtl="1">
              <a:buFont typeface="Wingdings 3" charset="2"/>
              <a:buNone/>
            </a:pPr>
            <a:r>
              <a:rPr lang="fa-IR" sz="2200" b="1" dirty="0">
                <a:cs typeface="B Titr" panose="00000700000000000000" pitchFamily="2" charset="-78"/>
              </a:rPr>
              <a:t>                                                                                                                                         علی خزاعی زاده</a:t>
            </a:r>
          </a:p>
          <a:p>
            <a:pPr marL="0" indent="0" algn="r" rtl="1">
              <a:buFont typeface="Wingdings 3" charset="2"/>
              <a:buNone/>
            </a:pPr>
            <a:endParaRPr lang="fa-IR" sz="2400" b="1" dirty="0">
              <a:cs typeface="B Titr" panose="00000700000000000000" pitchFamily="2" charset="-78"/>
            </a:endParaRPr>
          </a:p>
          <a:p>
            <a:endParaRPr lang="en-US" dirty="0"/>
          </a:p>
        </p:txBody>
      </p:sp>
    </p:spTree>
    <p:extLst>
      <p:ext uri="{BB962C8B-B14F-4D97-AF65-F5344CB8AC3E}">
        <p14:creationId xmlns:p14="http://schemas.microsoft.com/office/powerpoint/2010/main" val="3433402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153" y="234779"/>
            <a:ext cx="8261274" cy="6488750"/>
          </a:xfrm>
        </p:spPr>
        <p:txBody>
          <a:bodyPr>
            <a:normAutofit/>
          </a:bodyPr>
          <a:lstStyle/>
          <a:p>
            <a:pPr marL="0" indent="0">
              <a:buNone/>
            </a:pPr>
            <a:r>
              <a:rPr lang="fa-IR" sz="3200" dirty="0">
                <a:cs typeface="B Titr" panose="00000700000000000000" pitchFamily="2" charset="-78"/>
              </a:rPr>
              <a:t>   فهـرست مطالب :</a:t>
            </a:r>
          </a:p>
          <a:p>
            <a:pPr marL="0" indent="0">
              <a:buNone/>
            </a:pPr>
            <a:endParaRPr lang="fa-IR" sz="3200" dirty="0">
              <a:cs typeface="B Titr" panose="00000700000000000000" pitchFamily="2" charset="-78"/>
            </a:endParaRPr>
          </a:p>
          <a:p>
            <a:pPr marL="0" marR="0" indent="0" rtl="1">
              <a:spcBef>
                <a:spcPts val="0"/>
              </a:spcBef>
              <a:spcAft>
                <a:spcPts val="0"/>
              </a:spcAft>
              <a:buNone/>
            </a:pPr>
            <a:r>
              <a:rPr lang="fa-IR" sz="3600" b="1" dirty="0">
                <a:cs typeface="B Nazanin" panose="00000400000000000000" pitchFamily="2" charset="-78"/>
              </a:rPr>
              <a:t>1-قرارکارشناسی </a:t>
            </a:r>
          </a:p>
          <a:p>
            <a:pPr marL="0" indent="0">
              <a:spcBef>
                <a:spcPts val="0"/>
              </a:spcBef>
              <a:buNone/>
            </a:pPr>
            <a:r>
              <a:rPr lang="fa-IR" sz="3600" b="1" dirty="0">
                <a:cs typeface="B Nazanin" panose="00000400000000000000" pitchFamily="2" charset="-78"/>
              </a:rPr>
              <a:t>2-خدمات و اجرای قرارهای کارشناسی هیأتی</a:t>
            </a:r>
          </a:p>
          <a:p>
            <a:pPr marL="0" marR="0" indent="0" rtl="1">
              <a:spcBef>
                <a:spcPts val="0"/>
              </a:spcBef>
              <a:spcAft>
                <a:spcPts val="0"/>
              </a:spcAft>
              <a:buNone/>
            </a:pPr>
            <a:r>
              <a:rPr lang="fa-IR" sz="3600" b="1" dirty="0">
                <a:cs typeface="B Nazanin" panose="00000400000000000000" pitchFamily="2" charset="-78"/>
              </a:rPr>
              <a:t>3-نقش </a:t>
            </a:r>
            <a:r>
              <a:rPr lang="ar-SA" sz="3600" b="1" dirty="0">
                <a:cs typeface="B Nazanin" panose="00000400000000000000" pitchFamily="2" charset="-78"/>
              </a:rPr>
              <a:t>هیأت مدیره</a:t>
            </a:r>
            <a:r>
              <a:rPr lang="en-US" sz="3600" b="1" dirty="0">
                <a:cs typeface="B Nazanin" panose="00000400000000000000" pitchFamily="2" charset="-78"/>
              </a:rPr>
              <a:t> </a:t>
            </a:r>
            <a:r>
              <a:rPr lang="fa-IR" sz="3600" b="1" dirty="0">
                <a:cs typeface="B Nazanin" panose="00000400000000000000" pitchFamily="2" charset="-78"/>
              </a:rPr>
              <a:t> وهیات رییسه گروههای ک</a:t>
            </a:r>
            <a:r>
              <a:rPr lang="ar-SA" sz="3600" b="1" dirty="0">
                <a:cs typeface="B Nazanin" panose="00000400000000000000" pitchFamily="2" charset="-78"/>
              </a:rPr>
              <a:t>انون</a:t>
            </a:r>
            <a:endParaRPr lang="fa-IR" sz="3600" b="1" dirty="0">
              <a:cs typeface="B Nazanin" panose="00000400000000000000" pitchFamily="2" charset="-78"/>
            </a:endParaRPr>
          </a:p>
          <a:p>
            <a:pPr marL="0" marR="0" indent="0" rtl="1">
              <a:spcBef>
                <a:spcPts val="0"/>
              </a:spcBef>
              <a:spcAft>
                <a:spcPts val="0"/>
              </a:spcAft>
              <a:buNone/>
            </a:pPr>
            <a:r>
              <a:rPr lang="fa-IR" sz="3600" b="1" dirty="0">
                <a:cs typeface="B Nazanin" panose="00000400000000000000" pitchFamily="2" charset="-78"/>
              </a:rPr>
              <a:t>4-</a:t>
            </a:r>
            <a:r>
              <a:rPr lang="ar-SA" sz="3600" b="1" dirty="0">
                <a:cs typeface="B Nazanin" panose="00000400000000000000" pitchFamily="2" charset="-78"/>
              </a:rPr>
              <a:t>عوامل مؤثر در اظهار نظر هیأت های کارشناسی</a:t>
            </a:r>
            <a:endParaRPr lang="en-US" sz="3600" b="1" dirty="0">
              <a:cs typeface="B Nazanin" panose="00000400000000000000" pitchFamily="2" charset="-78"/>
            </a:endParaRPr>
          </a:p>
          <a:p>
            <a:pPr marL="0" indent="0">
              <a:buNone/>
            </a:pPr>
            <a:r>
              <a:rPr lang="fa-IR" sz="3600" b="1" dirty="0">
                <a:cs typeface="B Nazanin" panose="00000400000000000000" pitchFamily="2" charset="-78"/>
              </a:rPr>
              <a:t>5- </a:t>
            </a:r>
            <a:r>
              <a:rPr lang="ar-SA" sz="3600" b="1" dirty="0">
                <a:cs typeface="B Nazanin" panose="00000400000000000000" pitchFamily="2" charset="-78"/>
              </a:rPr>
              <a:t>لزوم تعام</a:t>
            </a:r>
            <a:r>
              <a:rPr lang="fa-IR" sz="3600" b="1" dirty="0">
                <a:cs typeface="B Nazanin" panose="00000400000000000000" pitchFamily="2" charset="-78"/>
              </a:rPr>
              <a:t>ل</a:t>
            </a:r>
            <a:r>
              <a:rPr lang="ar-SA" sz="3600" b="1" dirty="0">
                <a:cs typeface="B Nazanin" panose="00000400000000000000" pitchFamily="2" charset="-78"/>
              </a:rPr>
              <a:t> در</a:t>
            </a:r>
            <a:r>
              <a:rPr lang="fa-IR" sz="3600" b="1" dirty="0">
                <a:cs typeface="B Nazanin" panose="00000400000000000000" pitchFamily="2" charset="-78"/>
              </a:rPr>
              <a:t>هیات</a:t>
            </a:r>
            <a:r>
              <a:rPr lang="ar-SA" sz="3600" b="1" dirty="0">
                <a:cs typeface="B Nazanin" panose="00000400000000000000" pitchFamily="2" charset="-78"/>
              </a:rPr>
              <a:t> کارشناسی </a:t>
            </a:r>
            <a:endParaRPr lang="fa-IR" sz="3600" b="1" dirty="0">
              <a:cs typeface="B Nazanin" panose="00000400000000000000" pitchFamily="2" charset="-78"/>
            </a:endParaRPr>
          </a:p>
          <a:p>
            <a:pPr marL="0" indent="0">
              <a:buNone/>
            </a:pPr>
            <a:r>
              <a:rPr lang="fa-IR" sz="3200" b="1" dirty="0">
                <a:cs typeface="B Nazanin" panose="00000400000000000000" pitchFamily="2" charset="-78"/>
              </a:rPr>
              <a:t>6-نقش دبیر در جلسات هیأت های کارشناسی</a:t>
            </a:r>
          </a:p>
          <a:p>
            <a:pPr marL="0" indent="0">
              <a:buNone/>
            </a:pPr>
            <a:r>
              <a:rPr lang="fa-IR" sz="3200" b="1" dirty="0">
                <a:cs typeface="B Nazanin" panose="00000400000000000000" pitchFamily="2" charset="-78"/>
              </a:rPr>
              <a:t>7- نقش کارشناسان در هیأت کارشناسی</a:t>
            </a:r>
          </a:p>
          <a:p>
            <a:pPr marL="0" indent="0" algn="just">
              <a:spcBef>
                <a:spcPts val="0"/>
              </a:spcBef>
              <a:buNone/>
            </a:pPr>
            <a:r>
              <a:rPr lang="fa-IR" sz="3200" b="1" dirty="0">
                <a:cs typeface="B Nazanin" panose="00000400000000000000" pitchFamily="2" charset="-78"/>
              </a:rPr>
              <a:t>8- پنج دشمن کار تیمی </a:t>
            </a:r>
            <a:endParaRPr lang="en-US" sz="3200" b="1" dirty="0">
              <a:cs typeface="B Nazanin" panose="00000400000000000000" pitchFamily="2" charset="-78"/>
            </a:endParaRPr>
          </a:p>
          <a:p>
            <a:pPr marL="0" indent="0">
              <a:buNone/>
            </a:pPr>
            <a:endParaRPr lang="fa-IR" sz="3200" b="1" dirty="0">
              <a:cs typeface="B Nazanin" panose="00000400000000000000" pitchFamily="2" charset="-78"/>
            </a:endParaRPr>
          </a:p>
          <a:p>
            <a:pPr marL="0" indent="0">
              <a:buNone/>
            </a:pPr>
            <a:endParaRPr lang="fa-IR" sz="2800" b="1" dirty="0">
              <a:cs typeface="B Nazanin" panose="00000400000000000000" pitchFamily="2" charset="-78"/>
            </a:endParaRPr>
          </a:p>
          <a:p>
            <a:pPr marL="0" indent="0">
              <a:buNone/>
            </a:pPr>
            <a:endParaRPr lang="fa-IR" sz="2800" b="1"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149511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47135"/>
            <a:ext cx="8553163" cy="5794227"/>
          </a:xfrm>
        </p:spPr>
        <p:txBody>
          <a:bodyPr>
            <a:normAutofit/>
          </a:bodyPr>
          <a:lstStyle/>
          <a:p>
            <a:pPr marL="0" indent="0">
              <a:buNone/>
            </a:pPr>
            <a:r>
              <a:rPr lang="fa-IR" sz="2400" b="1" dirty="0">
                <a:cs typeface="B Titr" panose="00000700000000000000" pitchFamily="2" charset="-78"/>
              </a:rPr>
              <a:t>نکته مهم :</a:t>
            </a:r>
          </a:p>
          <a:p>
            <a:pPr marL="0" indent="0" algn="ctr">
              <a:buNone/>
            </a:pPr>
            <a:endParaRPr lang="fa-IR" b="1" dirty="0">
              <a:cs typeface="B Titr" panose="00000700000000000000" pitchFamily="2" charset="-78"/>
            </a:endParaRPr>
          </a:p>
          <a:p>
            <a:pPr marL="0" indent="0" algn="ctr">
              <a:buNone/>
            </a:pPr>
            <a:endParaRPr lang="fa-IR" sz="1200" b="1" dirty="0">
              <a:cs typeface="B Titr" panose="00000700000000000000" pitchFamily="2" charset="-78"/>
            </a:endParaRPr>
          </a:p>
          <a:p>
            <a:pPr marL="0" indent="0" algn="ctr">
              <a:buNone/>
            </a:pPr>
            <a:r>
              <a:rPr lang="fa-IR" sz="3600" b="1" dirty="0">
                <a:cs typeface="B Titr" panose="00000700000000000000" pitchFamily="2" charset="-78"/>
              </a:rPr>
              <a:t>ما کارشناسان باید حقوقی فکر کنیم </a:t>
            </a:r>
          </a:p>
          <a:p>
            <a:pPr marL="0" indent="0" algn="ctr">
              <a:buNone/>
            </a:pPr>
            <a:endParaRPr lang="fa-IR" sz="3600" b="1" dirty="0">
              <a:cs typeface="B Titr" panose="00000700000000000000" pitchFamily="2" charset="-78"/>
            </a:endParaRPr>
          </a:p>
          <a:p>
            <a:pPr marL="0" indent="0" algn="ctr">
              <a:buNone/>
            </a:pPr>
            <a:r>
              <a:rPr lang="fa-IR" sz="3600" b="1" dirty="0">
                <a:cs typeface="B Titr" panose="00000700000000000000" pitchFamily="2" charset="-78"/>
              </a:rPr>
              <a:t>ولی فنی بنویسیم </a:t>
            </a:r>
            <a:r>
              <a:rPr lang="fa-IR" sz="2800" b="1" dirty="0">
                <a:cs typeface="B Titr" panose="00000700000000000000" pitchFamily="2" charset="-78"/>
              </a:rPr>
              <a:t>.</a:t>
            </a:r>
          </a:p>
          <a:p>
            <a:pPr marL="0" indent="0" algn="ctr">
              <a:buNone/>
            </a:pPr>
            <a:endParaRPr lang="fa-IR" b="1" dirty="0">
              <a:cs typeface="B Titr" panose="00000700000000000000" pitchFamily="2" charset="-78"/>
            </a:endParaRPr>
          </a:p>
          <a:p>
            <a:pPr marL="0" indent="0" algn="ctr">
              <a:buNone/>
            </a:pPr>
            <a:endParaRPr lang="fa-IR" b="1" dirty="0">
              <a:cs typeface="B Titr" panose="00000700000000000000" pitchFamily="2" charset="-78"/>
            </a:endParaRPr>
          </a:p>
          <a:p>
            <a:pPr marL="0" indent="0" algn="ctr">
              <a:buNone/>
            </a:pPr>
            <a:r>
              <a:rPr lang="fa-IR" b="1" dirty="0">
                <a:cs typeface="B Titr" panose="00000700000000000000" pitchFamily="2" charset="-78"/>
              </a:rPr>
              <a:t>یعنی ما باید قوانین و مقررات مرتبط با امورکارشناسی خود را به اندازه نیازمان بدانیم ؛</a:t>
            </a:r>
          </a:p>
          <a:p>
            <a:pPr marL="0" indent="0" algn="ctr">
              <a:buNone/>
            </a:pPr>
            <a:r>
              <a:rPr lang="fa-IR" b="1" dirty="0">
                <a:cs typeface="B Titr" panose="00000700000000000000" pitchFamily="2" charset="-78"/>
              </a:rPr>
              <a:t> </a:t>
            </a:r>
          </a:p>
          <a:p>
            <a:pPr marL="0" indent="0" algn="ctr">
              <a:buNone/>
            </a:pPr>
            <a:endParaRPr lang="fa-IR" b="1" dirty="0">
              <a:cs typeface="B Titr" panose="00000700000000000000" pitchFamily="2" charset="-78"/>
            </a:endParaRPr>
          </a:p>
          <a:p>
            <a:pPr marL="0" indent="0" algn="ctr">
              <a:buNone/>
            </a:pPr>
            <a:r>
              <a:rPr lang="fa-IR" b="1" dirty="0">
                <a:cs typeface="B Titr" panose="00000700000000000000" pitchFamily="2" charset="-78"/>
              </a:rPr>
              <a:t>تا با بتوانیم یک نظریه کارشناسی جامع ، کامل ،مستند ، مستدل و منجز ارائه کنیم</a:t>
            </a:r>
            <a:r>
              <a:rPr lang="fa-IR" sz="1000" b="1" dirty="0">
                <a:cs typeface="B Titr" panose="00000700000000000000" pitchFamily="2" charset="-78"/>
              </a:rPr>
              <a:t>.</a:t>
            </a:r>
            <a:endParaRPr lang="en-US" dirty="0"/>
          </a:p>
          <a:p>
            <a:endParaRPr lang="en-US" dirty="0"/>
          </a:p>
        </p:txBody>
      </p:sp>
    </p:spTree>
    <p:extLst>
      <p:ext uri="{BB962C8B-B14F-4D97-AF65-F5344CB8AC3E}">
        <p14:creationId xmlns:p14="http://schemas.microsoft.com/office/powerpoint/2010/main" val="378942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54909"/>
            <a:ext cx="8553163" cy="5386454"/>
          </a:xfrm>
        </p:spPr>
        <p:txBody>
          <a:bodyPr/>
          <a:lstStyle/>
          <a:p>
            <a:pPr>
              <a:buFont typeface="Wingdings" panose="05000000000000000000" pitchFamily="2" charset="2"/>
              <a:buChar char="v"/>
            </a:pPr>
            <a:r>
              <a:rPr lang="fa-IR" sz="3200" dirty="0">
                <a:cs typeface="B Titr" panose="00000700000000000000" pitchFamily="2" charset="-78"/>
              </a:rPr>
              <a:t>قرارکارشناسی غیرمرتبط</a:t>
            </a:r>
          </a:p>
          <a:p>
            <a:pPr marL="0" indent="0">
              <a:buNone/>
            </a:pPr>
            <a:endParaRPr lang="fa-IR" sz="3200" dirty="0">
              <a:cs typeface="B Titr" panose="00000700000000000000" pitchFamily="2" charset="-78"/>
            </a:endParaRPr>
          </a:p>
          <a:p>
            <a:pPr marL="0" indent="0" algn="justLow">
              <a:buNone/>
            </a:pPr>
            <a:r>
              <a:rPr lang="fa-IR" dirty="0"/>
              <a:t>-درمواقعی که قرارکارشناسی خارج ازصلاحیت های مصوب واعطایی کارشناس باشدیاجنبه ایی داردکه فقط بایددرباره ی ان تصمیم بگیرد. لازم است کارشناس از اظهارنظردران بخش ازقرارکارشناسی جدا خودداری کند. طی لایحه ایی مراتب عدم صلاحیت خودرابه اطلاع ریاست دادگاه برساند.</a:t>
            </a:r>
          </a:p>
          <a:p>
            <a:pPr marL="0" indent="0">
              <a:buNone/>
            </a:pPr>
            <a:endParaRPr lang="fa-IR" dirty="0"/>
          </a:p>
          <a:p>
            <a:pPr marL="0" indent="0">
              <a:buNone/>
            </a:pPr>
            <a:r>
              <a:rPr lang="fa-IR" sz="2400" dirty="0">
                <a:cs typeface="B Titr" panose="00000700000000000000" pitchFamily="2" charset="-78"/>
              </a:rPr>
              <a:t>بعنوان مثال .</a:t>
            </a:r>
          </a:p>
          <a:p>
            <a:pPr marL="0" indent="0" algn="justLow">
              <a:buNone/>
            </a:pPr>
            <a:r>
              <a:rPr lang="fa-IR" dirty="0"/>
              <a:t>وقتی بخشی از مفادقرارکارشناسی مرتبط با امورتاسیساتی. ثبتی. امورمالی وحسابداری و کشاورزی و... باشد .لازم است کارشناس طی لایحه ایی مراتب عدم صلاحیت خود رابه اطلاع ریاست دادگاه برساند و درخواست تعیین و معرفی کارشناس معین نماید.</a:t>
            </a:r>
            <a:endParaRPr lang="en-US" dirty="0"/>
          </a:p>
        </p:txBody>
      </p:sp>
    </p:spTree>
    <p:extLst>
      <p:ext uri="{BB962C8B-B14F-4D97-AF65-F5344CB8AC3E}">
        <p14:creationId xmlns:p14="http://schemas.microsoft.com/office/powerpoint/2010/main" val="759339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129" y="665346"/>
            <a:ext cx="9232776" cy="5349384"/>
          </a:xfrm>
        </p:spPr>
        <p:txBody>
          <a:bodyPr/>
          <a:lstStyle/>
          <a:p>
            <a:pPr marL="0" indent="0" algn="just">
              <a:buNone/>
            </a:pPr>
            <a:r>
              <a:rPr lang="fa-IR" dirty="0"/>
              <a:t>  1- کارشناس بایددر حیطه صلاحیت فنی وتخصصی خود اظهارنظرکندوازهرگونه اظهارنظرخارج از صلاحیت خویش خودداری کند.</a:t>
            </a:r>
          </a:p>
          <a:p>
            <a:pPr marL="0" indent="0" algn="just">
              <a:buNone/>
            </a:pPr>
            <a:endParaRPr lang="fa-IR" dirty="0"/>
          </a:p>
          <a:p>
            <a:pPr marL="0" indent="0" algn="just">
              <a:buNone/>
            </a:pPr>
            <a:r>
              <a:rPr lang="fa-IR" dirty="0"/>
              <a:t> 2-درج عین مفاد و متن قرارکارشناسی درنظریه کارشناسی خیلی مهم و ضروری است.</a:t>
            </a:r>
          </a:p>
          <a:p>
            <a:pPr marL="0" indent="0" algn="just">
              <a:buNone/>
            </a:pPr>
            <a:endParaRPr lang="fa-IR" dirty="0"/>
          </a:p>
          <a:p>
            <a:pPr marL="0" indent="0" algn="just">
              <a:buNone/>
            </a:pPr>
            <a:r>
              <a:rPr lang="fa-IR" dirty="0"/>
              <a:t> 3- درج مطالب خارج از قرارکارشناسی موجب مخدوش شدن گزارش کارشناسی خواهدشد.</a:t>
            </a:r>
          </a:p>
          <a:p>
            <a:pPr marL="0" indent="0">
              <a:buNone/>
            </a:pPr>
            <a:endParaRPr lang="fa-IR" dirty="0"/>
          </a:p>
          <a:p>
            <a:pPr marL="0" indent="0" algn="justLow">
              <a:buNone/>
            </a:pPr>
            <a:r>
              <a:rPr lang="fa-IR" dirty="0"/>
              <a:t>  4- درمواقعی که نظراحدی از هیات کارشناسی با سایراعضای هیات کارشناسی یکسان و منطبق نیست و علی رقم تلاش وکوشش جهت تشریک مساعی و توضیح دلایل فنی وکارشناسی به سایراعضا . منجر به کسب نتیجه نشد . آنگاه حتما درپایان گزارش و در زیر امضا . متن و مبلغ مورد نظرخود را بنویسید و یا گزارش جداگانه ایی به مرجع قضایی ارائه کنید. </a:t>
            </a:r>
          </a:p>
          <a:p>
            <a:endParaRPr lang="en-US" dirty="0"/>
          </a:p>
        </p:txBody>
      </p:sp>
    </p:spTree>
    <p:extLst>
      <p:ext uri="{BB962C8B-B14F-4D97-AF65-F5344CB8AC3E}">
        <p14:creationId xmlns:p14="http://schemas.microsoft.com/office/powerpoint/2010/main" val="1231110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03189"/>
            <a:ext cx="8516093" cy="5238173"/>
          </a:xfrm>
        </p:spPr>
        <p:txBody>
          <a:bodyPr/>
          <a:lstStyle/>
          <a:p>
            <a:pPr marL="0" indent="0">
              <a:buNone/>
            </a:pPr>
            <a:r>
              <a:rPr lang="fa-IR" dirty="0"/>
              <a:t>5- درمواقعی که قرارکارشناسی مرتبط باچندکارشناس باصلاحیت های مختلف می باشد. مانند کارشنسان تاسیسات .ثبتی . امورمالی وحسابداری و کشاورزی  و... قاضی تاکیددرارائه گزارش کارشناسی واحدنموده است . آنگاه هیات کارشناسی درپایان گزارش و زیرامضا خودشان قیدنمایید </a:t>
            </a:r>
          </a:p>
          <a:p>
            <a:pPr marL="0" indent="0">
              <a:buNone/>
            </a:pPr>
            <a:endParaRPr lang="fa-IR" dirty="0"/>
          </a:p>
          <a:p>
            <a:pPr marL="0" indent="0">
              <a:buNone/>
            </a:pPr>
            <a:r>
              <a:rPr lang="fa-IR" dirty="0"/>
              <a:t>اظهارنظرهریک ازاعضای کارشناسی درحیطه صلاحیت خویش می باشد.</a:t>
            </a:r>
          </a:p>
          <a:p>
            <a:pPr marL="0" indent="0">
              <a:buNone/>
            </a:pPr>
            <a:endParaRPr lang="fa-IR" dirty="0"/>
          </a:p>
          <a:p>
            <a:pPr marL="0" indent="0" algn="just">
              <a:buNone/>
            </a:pPr>
            <a:r>
              <a:rPr lang="fa-IR" dirty="0"/>
              <a:t>6- اگراحدی از اعضای هیات کارشناسی که تخصص وصلاحیت متفاوت با قرارکارشناسی صادره دادگاه داشت طی لایحه ایی معذوریت خود را اعلام نماید و اگرقاضی نپذیرفت . کارشناس به هیچ وجه این درخواست و دستور را نپذیرد.</a:t>
            </a:r>
          </a:p>
          <a:p>
            <a:pPr marL="0" indent="0" algn="just">
              <a:buNone/>
            </a:pPr>
            <a:r>
              <a:rPr lang="fa-IR" dirty="0"/>
              <a:t> زیرا باستناد ماده 26 تخلفات ومجازات های انتظامی قانون کارشناسان . اظهارنظرخارج از صلاحیت تقلی می گردد.</a:t>
            </a:r>
            <a:endParaRPr lang="en-US" dirty="0"/>
          </a:p>
        </p:txBody>
      </p:sp>
    </p:spTree>
    <p:extLst>
      <p:ext uri="{BB962C8B-B14F-4D97-AF65-F5344CB8AC3E}">
        <p14:creationId xmlns:p14="http://schemas.microsoft.com/office/powerpoint/2010/main" val="33908289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2041</TotalTime>
  <Words>2336</Words>
  <Application>Microsoft Office PowerPoint</Application>
  <PresentationFormat>Widescreen</PresentationFormat>
  <Paragraphs>261</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B Nazanin</vt:lpstr>
      <vt:lpstr>B Titr</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borj-2</dc:creator>
  <cp:lastModifiedBy>Mehrdad Javadi</cp:lastModifiedBy>
  <cp:revision>99</cp:revision>
  <dcterms:created xsi:type="dcterms:W3CDTF">2019-11-19T08:55:45Z</dcterms:created>
  <dcterms:modified xsi:type="dcterms:W3CDTF">2024-01-21T09:13:04Z</dcterms:modified>
</cp:coreProperties>
</file>